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8"/>
    <p:sldMasterId id="2147483672" r:id="rId9"/>
    <p:sldMasterId id="2147483673" r:id="rId10"/>
    <p:sldMasterId id="2147483674" r:id="rId11"/>
    <p:sldMasterId id="2147483686" r:id="rId12"/>
  </p:sldMasterIdLst>
  <p:notesMasterIdLst>
    <p:notesMasterId r:id="rId35"/>
  </p:notesMasterIdLst>
  <p:handoutMasterIdLst>
    <p:handoutMasterId r:id="rId36"/>
  </p:handoutMasterIdLst>
  <p:sldIdLst>
    <p:sldId id="2187" r:id="rId13"/>
    <p:sldId id="2188" r:id="rId14"/>
    <p:sldId id="473" r:id="rId15"/>
    <p:sldId id="475" r:id="rId16"/>
    <p:sldId id="480" r:id="rId17"/>
    <p:sldId id="431" r:id="rId18"/>
    <p:sldId id="432" r:id="rId19"/>
    <p:sldId id="476" r:id="rId20"/>
    <p:sldId id="477" r:id="rId21"/>
    <p:sldId id="428" r:id="rId22"/>
    <p:sldId id="481" r:id="rId23"/>
    <p:sldId id="479" r:id="rId24"/>
    <p:sldId id="478" r:id="rId25"/>
    <p:sldId id="2191" r:id="rId26"/>
    <p:sldId id="2192" r:id="rId27"/>
    <p:sldId id="453" r:id="rId28"/>
    <p:sldId id="455" r:id="rId29"/>
    <p:sldId id="456" r:id="rId30"/>
    <p:sldId id="2193" r:id="rId31"/>
    <p:sldId id="2194" r:id="rId32"/>
    <p:sldId id="2189" r:id="rId33"/>
    <p:sldId id="2190" r:id="rId34"/>
  </p:sldIdLst>
  <p:sldSz cx="12192000" cy="6858000"/>
  <p:notesSz cx="6858000" cy="9144000"/>
  <p:custDataLst>
    <p:custData r:id="rId4"/>
    <p:custData r:id="rId5"/>
    <p:custData r:id="rId2"/>
    <p:custData r:id="rId3"/>
    <p:custData r:id="rId6"/>
    <p:custData r:id="rId1"/>
    <p:custData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515AF5-BC5A-473A-B797-41FBE080B35D}">
          <p14:sldIdLst>
            <p14:sldId id="2187"/>
            <p14:sldId id="2188"/>
            <p14:sldId id="473"/>
            <p14:sldId id="475"/>
            <p14:sldId id="480"/>
            <p14:sldId id="431"/>
            <p14:sldId id="432"/>
            <p14:sldId id="476"/>
            <p14:sldId id="477"/>
            <p14:sldId id="428"/>
            <p14:sldId id="481"/>
            <p14:sldId id="479"/>
            <p14:sldId id="478"/>
            <p14:sldId id="2191"/>
            <p14:sldId id="2192"/>
            <p14:sldId id="453"/>
            <p14:sldId id="455"/>
            <p14:sldId id="456"/>
            <p14:sldId id="2193"/>
            <p14:sldId id="2194"/>
            <p14:sldId id="2189"/>
            <p14:sldId id="21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 Bream" initials="R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2"/>
    <a:srgbClr val="000000"/>
    <a:srgbClr val="5355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A88DC-9B01-464E-8B29-D753765D9E7D}" v="842" dt="2022-09-14T20:54:10.01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0950" autoAdjust="0"/>
  </p:normalViewPr>
  <p:slideViewPr>
    <p:cSldViewPr>
      <p:cViewPr varScale="1">
        <p:scale>
          <a:sx n="101" d="100"/>
          <a:sy n="101" d="100"/>
        </p:scale>
        <p:origin x="144" y="17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6" d="100"/>
          <a:sy n="86" d="100"/>
        </p:scale>
        <p:origin x="-31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21" Type="http://schemas.openxmlformats.org/officeDocument/2006/relationships/slide" Target="slides/slide9.xml"/><Relationship Id="rId34" Type="http://schemas.openxmlformats.org/officeDocument/2006/relationships/slide" Target="slides/slide22.xml"/><Relationship Id="rId42" Type="http://schemas.microsoft.com/office/2016/11/relationships/changesInfo" Target="changesInfos/changesInfo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4.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handoutMaster" Target="handoutMasters/handoutMaster1.xml"/><Relationship Id="rId10" Type="http://schemas.openxmlformats.org/officeDocument/2006/relationships/slideMaster" Target="slideMasters/slideMaster3.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Master" Target="slideMasters/slideMaster5.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annan" userId="26ce656a-dd87-4676-94b3-e1bd49ea1002" providerId="ADAL" clId="{45AA88DC-9B01-464E-8B29-D753765D9E7D}"/>
    <pc:docChg chg="custSel modSld">
      <pc:chgData name="Helen Hannan" userId="26ce656a-dd87-4676-94b3-e1bd49ea1002" providerId="ADAL" clId="{45AA88DC-9B01-464E-8B29-D753765D9E7D}" dt="2022-09-14T20:54:00.076" v="53" actId="255"/>
      <pc:docMkLst>
        <pc:docMk/>
      </pc:docMkLst>
      <pc:sldChg chg="modSp mod">
        <pc:chgData name="Helen Hannan" userId="26ce656a-dd87-4676-94b3-e1bd49ea1002" providerId="ADAL" clId="{45AA88DC-9B01-464E-8B29-D753765D9E7D}" dt="2022-09-14T20:50:39.994" v="19" actId="1076"/>
        <pc:sldMkLst>
          <pc:docMk/>
          <pc:sldMk cId="2802919467" sldId="428"/>
        </pc:sldMkLst>
        <pc:spChg chg="mod">
          <ac:chgData name="Helen Hannan" userId="26ce656a-dd87-4676-94b3-e1bd49ea1002" providerId="ADAL" clId="{45AA88DC-9B01-464E-8B29-D753765D9E7D}" dt="2022-09-14T20:50:39.994" v="19" actId="1076"/>
          <ac:spMkLst>
            <pc:docMk/>
            <pc:sldMk cId="2802919467" sldId="428"/>
            <ac:spMk id="4" creationId="{EE0B28E5-4F8B-403F-8254-0ABC772C7997}"/>
          </ac:spMkLst>
        </pc:spChg>
      </pc:sldChg>
      <pc:sldChg chg="modSp mod">
        <pc:chgData name="Helen Hannan" userId="26ce656a-dd87-4676-94b3-e1bd49ea1002" providerId="ADAL" clId="{45AA88DC-9B01-464E-8B29-D753765D9E7D}" dt="2022-09-14T20:49:45.831" v="10" actId="1076"/>
        <pc:sldMkLst>
          <pc:docMk/>
          <pc:sldMk cId="3631738552" sldId="431"/>
        </pc:sldMkLst>
        <pc:spChg chg="mod">
          <ac:chgData name="Helen Hannan" userId="26ce656a-dd87-4676-94b3-e1bd49ea1002" providerId="ADAL" clId="{45AA88DC-9B01-464E-8B29-D753765D9E7D}" dt="2022-09-14T20:49:45.831" v="10" actId="1076"/>
          <ac:spMkLst>
            <pc:docMk/>
            <pc:sldMk cId="3631738552" sldId="431"/>
            <ac:spMk id="4" creationId="{D0B6CB5D-390E-41F6-8103-E21902701AF2}"/>
          </ac:spMkLst>
        </pc:spChg>
      </pc:sldChg>
      <pc:sldChg chg="addSp delSp modSp mod">
        <pc:chgData name="Helen Hannan" userId="26ce656a-dd87-4676-94b3-e1bd49ea1002" providerId="ADAL" clId="{45AA88DC-9B01-464E-8B29-D753765D9E7D}" dt="2022-09-14T20:50:11.497" v="14" actId="478"/>
        <pc:sldMkLst>
          <pc:docMk/>
          <pc:sldMk cId="457327093" sldId="432"/>
        </pc:sldMkLst>
        <pc:spChg chg="add mod">
          <ac:chgData name="Helen Hannan" userId="26ce656a-dd87-4676-94b3-e1bd49ea1002" providerId="ADAL" clId="{45AA88DC-9B01-464E-8B29-D753765D9E7D}" dt="2022-09-14T20:49:59.571" v="12" actId="1076"/>
          <ac:spMkLst>
            <pc:docMk/>
            <pc:sldMk cId="457327093" sldId="432"/>
            <ac:spMk id="3" creationId="{966D3FE3-B598-E9EB-65DE-60800760E835}"/>
          </ac:spMkLst>
        </pc:spChg>
        <pc:spChg chg="del mod">
          <ac:chgData name="Helen Hannan" userId="26ce656a-dd87-4676-94b3-e1bd49ea1002" providerId="ADAL" clId="{45AA88DC-9B01-464E-8B29-D753765D9E7D}" dt="2022-09-14T20:50:11.497" v="14" actId="478"/>
          <ac:spMkLst>
            <pc:docMk/>
            <pc:sldMk cId="457327093" sldId="432"/>
            <ac:spMk id="4" creationId="{F93E998F-A68F-4A7F-9636-8CF84D04D7BC}"/>
          </ac:spMkLst>
        </pc:spChg>
        <pc:graphicFrameChg chg="mod modGraphic">
          <ac:chgData name="Helen Hannan" userId="26ce656a-dd87-4676-94b3-e1bd49ea1002" providerId="ADAL" clId="{45AA88DC-9B01-464E-8B29-D753765D9E7D}" dt="2022-09-14T20:49:26.079" v="6" actId="179"/>
          <ac:graphicFrameMkLst>
            <pc:docMk/>
            <pc:sldMk cId="457327093" sldId="432"/>
            <ac:graphicFrameMk id="6" creationId="{B4C42CE3-1A47-8A77-E400-4D720CFEE18D}"/>
          </ac:graphicFrameMkLst>
        </pc:graphicFrameChg>
      </pc:sldChg>
      <pc:sldChg chg="modSp mod">
        <pc:chgData name="Helen Hannan" userId="26ce656a-dd87-4676-94b3-e1bd49ea1002" providerId="ADAL" clId="{45AA88DC-9B01-464E-8B29-D753765D9E7D}" dt="2022-09-14T20:51:36.962" v="32" actId="1076"/>
        <pc:sldMkLst>
          <pc:docMk/>
          <pc:sldMk cId="0" sldId="453"/>
        </pc:sldMkLst>
        <pc:spChg chg="mod">
          <ac:chgData name="Helen Hannan" userId="26ce656a-dd87-4676-94b3-e1bd49ea1002" providerId="ADAL" clId="{45AA88DC-9B01-464E-8B29-D753765D9E7D}" dt="2022-09-14T20:51:36.962" v="32" actId="1076"/>
          <ac:spMkLst>
            <pc:docMk/>
            <pc:sldMk cId="0" sldId="453"/>
            <ac:spMk id="4" creationId="{00000000-0000-0000-0000-000000000000}"/>
          </ac:spMkLst>
        </pc:spChg>
      </pc:sldChg>
      <pc:sldChg chg="modSp mod">
        <pc:chgData name="Helen Hannan" userId="26ce656a-dd87-4676-94b3-e1bd49ea1002" providerId="ADAL" clId="{45AA88DC-9B01-464E-8B29-D753765D9E7D}" dt="2022-09-14T20:51:46.532" v="35" actId="1076"/>
        <pc:sldMkLst>
          <pc:docMk/>
          <pc:sldMk cId="0" sldId="455"/>
        </pc:sldMkLst>
        <pc:spChg chg="mod">
          <ac:chgData name="Helen Hannan" userId="26ce656a-dd87-4676-94b3-e1bd49ea1002" providerId="ADAL" clId="{45AA88DC-9B01-464E-8B29-D753765D9E7D}" dt="2022-09-14T20:51:46.532" v="35" actId="1076"/>
          <ac:spMkLst>
            <pc:docMk/>
            <pc:sldMk cId="0" sldId="455"/>
            <ac:spMk id="4" creationId="{00000000-0000-0000-0000-000000000000}"/>
          </ac:spMkLst>
        </pc:spChg>
      </pc:sldChg>
      <pc:sldChg chg="modSp mod">
        <pc:chgData name="Helen Hannan" userId="26ce656a-dd87-4676-94b3-e1bd49ea1002" providerId="ADAL" clId="{45AA88DC-9B01-464E-8B29-D753765D9E7D}" dt="2022-09-14T20:51:51.207" v="36" actId="1076"/>
        <pc:sldMkLst>
          <pc:docMk/>
          <pc:sldMk cId="0" sldId="456"/>
        </pc:sldMkLst>
        <pc:spChg chg="mod">
          <ac:chgData name="Helen Hannan" userId="26ce656a-dd87-4676-94b3-e1bd49ea1002" providerId="ADAL" clId="{45AA88DC-9B01-464E-8B29-D753765D9E7D}" dt="2022-09-14T20:51:51.207" v="36" actId="1076"/>
          <ac:spMkLst>
            <pc:docMk/>
            <pc:sldMk cId="0" sldId="456"/>
            <ac:spMk id="5" creationId="{3A0D7EFC-3039-1A97-118A-047794BD12DC}"/>
          </ac:spMkLst>
        </pc:spChg>
      </pc:sldChg>
      <pc:sldChg chg="modSp mod">
        <pc:chgData name="Helen Hannan" userId="26ce656a-dd87-4676-94b3-e1bd49ea1002" providerId="ADAL" clId="{45AA88DC-9B01-464E-8B29-D753765D9E7D}" dt="2022-09-14T20:52:53.226" v="43" actId="1076"/>
        <pc:sldMkLst>
          <pc:docMk/>
          <pc:sldMk cId="787320884" sldId="473"/>
        </pc:sldMkLst>
        <pc:spChg chg="mod">
          <ac:chgData name="Helen Hannan" userId="26ce656a-dd87-4676-94b3-e1bd49ea1002" providerId="ADAL" clId="{45AA88DC-9B01-464E-8B29-D753765D9E7D}" dt="2022-09-14T20:52:53.226" v="43" actId="1076"/>
          <ac:spMkLst>
            <pc:docMk/>
            <pc:sldMk cId="787320884" sldId="473"/>
            <ac:spMk id="4" creationId="{AF153380-0C84-4C2F-A104-547447980F9E}"/>
          </ac:spMkLst>
        </pc:spChg>
      </pc:sldChg>
      <pc:sldChg chg="modSp mod">
        <pc:chgData name="Helen Hannan" userId="26ce656a-dd87-4676-94b3-e1bd49ea1002" providerId="ADAL" clId="{45AA88DC-9B01-464E-8B29-D753765D9E7D}" dt="2022-09-14T20:53:00.686" v="46" actId="1076"/>
        <pc:sldMkLst>
          <pc:docMk/>
          <pc:sldMk cId="132173297" sldId="475"/>
        </pc:sldMkLst>
        <pc:spChg chg="mod">
          <ac:chgData name="Helen Hannan" userId="26ce656a-dd87-4676-94b3-e1bd49ea1002" providerId="ADAL" clId="{45AA88DC-9B01-464E-8B29-D753765D9E7D}" dt="2022-09-14T20:53:00.686" v="46" actId="1076"/>
          <ac:spMkLst>
            <pc:docMk/>
            <pc:sldMk cId="132173297" sldId="475"/>
            <ac:spMk id="4" creationId="{AF153380-0C84-4C2F-A104-547447980F9E}"/>
          </ac:spMkLst>
        </pc:spChg>
      </pc:sldChg>
      <pc:sldChg chg="modSp mod">
        <pc:chgData name="Helen Hannan" userId="26ce656a-dd87-4676-94b3-e1bd49ea1002" providerId="ADAL" clId="{45AA88DC-9B01-464E-8B29-D753765D9E7D}" dt="2022-09-14T20:53:20.521" v="48" actId="6549"/>
        <pc:sldMkLst>
          <pc:docMk/>
          <pc:sldMk cId="2110828908" sldId="476"/>
        </pc:sldMkLst>
        <pc:spChg chg="mod">
          <ac:chgData name="Helen Hannan" userId="26ce656a-dd87-4676-94b3-e1bd49ea1002" providerId="ADAL" clId="{45AA88DC-9B01-464E-8B29-D753765D9E7D}" dt="2022-09-14T20:53:20.521" v="48" actId="6549"/>
          <ac:spMkLst>
            <pc:docMk/>
            <pc:sldMk cId="2110828908" sldId="476"/>
            <ac:spMk id="4" creationId="{AF153380-0C84-4C2F-A104-547447980F9E}"/>
          </ac:spMkLst>
        </pc:spChg>
      </pc:sldChg>
      <pc:sldChg chg="modSp mod">
        <pc:chgData name="Helen Hannan" userId="26ce656a-dd87-4676-94b3-e1bd49ea1002" providerId="ADAL" clId="{45AA88DC-9B01-464E-8B29-D753765D9E7D}" dt="2022-09-14T20:53:39.131" v="52" actId="403"/>
        <pc:sldMkLst>
          <pc:docMk/>
          <pc:sldMk cId="3825198950" sldId="477"/>
        </pc:sldMkLst>
        <pc:spChg chg="mod">
          <ac:chgData name="Helen Hannan" userId="26ce656a-dd87-4676-94b3-e1bd49ea1002" providerId="ADAL" clId="{45AA88DC-9B01-464E-8B29-D753765D9E7D}" dt="2022-09-14T20:53:39.131" v="52" actId="403"/>
          <ac:spMkLst>
            <pc:docMk/>
            <pc:sldMk cId="3825198950" sldId="477"/>
            <ac:spMk id="4" creationId="{AF153380-0C84-4C2F-A104-547447980F9E}"/>
          </ac:spMkLst>
        </pc:spChg>
      </pc:sldChg>
      <pc:sldChg chg="modSp mod">
        <pc:chgData name="Helen Hannan" userId="26ce656a-dd87-4676-94b3-e1bd49ea1002" providerId="ADAL" clId="{45AA88DC-9B01-464E-8B29-D753765D9E7D}" dt="2022-09-14T20:51:12.199" v="27" actId="6549"/>
        <pc:sldMkLst>
          <pc:docMk/>
          <pc:sldMk cId="998734540" sldId="478"/>
        </pc:sldMkLst>
        <pc:spChg chg="mod">
          <ac:chgData name="Helen Hannan" userId="26ce656a-dd87-4676-94b3-e1bd49ea1002" providerId="ADAL" clId="{45AA88DC-9B01-464E-8B29-D753765D9E7D}" dt="2022-09-14T20:51:12.199" v="27" actId="6549"/>
          <ac:spMkLst>
            <pc:docMk/>
            <pc:sldMk cId="998734540" sldId="478"/>
            <ac:spMk id="4" creationId="{EE0B28E5-4F8B-403F-8254-0ABC772C7997}"/>
          </ac:spMkLst>
        </pc:spChg>
      </pc:sldChg>
      <pc:sldChg chg="modSp mod">
        <pc:chgData name="Helen Hannan" userId="26ce656a-dd87-4676-94b3-e1bd49ea1002" providerId="ADAL" clId="{45AA88DC-9B01-464E-8B29-D753765D9E7D}" dt="2022-09-14T20:54:00.076" v="53" actId="255"/>
        <pc:sldMkLst>
          <pc:docMk/>
          <pc:sldMk cId="2577039536" sldId="479"/>
        </pc:sldMkLst>
        <pc:spChg chg="mod">
          <ac:chgData name="Helen Hannan" userId="26ce656a-dd87-4676-94b3-e1bd49ea1002" providerId="ADAL" clId="{45AA88DC-9B01-464E-8B29-D753765D9E7D}" dt="2022-09-14T20:54:00.076" v="53" actId="255"/>
          <ac:spMkLst>
            <pc:docMk/>
            <pc:sldMk cId="2577039536" sldId="479"/>
            <ac:spMk id="4" creationId="{EE0B28E5-4F8B-403F-8254-0ABC772C7997}"/>
          </ac:spMkLst>
        </pc:spChg>
      </pc:sldChg>
      <pc:sldChg chg="modSp mod">
        <pc:chgData name="Helen Hannan" userId="26ce656a-dd87-4676-94b3-e1bd49ea1002" providerId="ADAL" clId="{45AA88DC-9B01-464E-8B29-D753765D9E7D}" dt="2022-09-14T20:50:50.671" v="22" actId="6549"/>
        <pc:sldMkLst>
          <pc:docMk/>
          <pc:sldMk cId="92412360" sldId="481"/>
        </pc:sldMkLst>
        <pc:spChg chg="mod">
          <ac:chgData name="Helen Hannan" userId="26ce656a-dd87-4676-94b3-e1bd49ea1002" providerId="ADAL" clId="{45AA88DC-9B01-464E-8B29-D753765D9E7D}" dt="2022-09-14T20:50:50.671" v="22" actId="6549"/>
          <ac:spMkLst>
            <pc:docMk/>
            <pc:sldMk cId="92412360" sldId="481"/>
            <ac:spMk id="5" creationId="{F108C62A-8D13-DDF0-5DB9-5BC0DAF24EC2}"/>
          </ac:spMkLst>
        </pc:spChg>
      </pc:sldChg>
      <pc:sldChg chg="modSp mod">
        <pc:chgData name="Helen Hannan" userId="26ce656a-dd87-4676-94b3-e1bd49ea1002" providerId="ADAL" clId="{45AA88DC-9B01-464E-8B29-D753765D9E7D}" dt="2022-09-14T20:52:44.211" v="42" actId="6549"/>
        <pc:sldMkLst>
          <pc:docMk/>
          <pc:sldMk cId="3004214455" sldId="2188"/>
        </pc:sldMkLst>
        <pc:spChg chg="mod">
          <ac:chgData name="Helen Hannan" userId="26ce656a-dd87-4676-94b3-e1bd49ea1002" providerId="ADAL" clId="{45AA88DC-9B01-464E-8B29-D753765D9E7D}" dt="2022-09-14T20:52:44.211" v="42" actId="6549"/>
          <ac:spMkLst>
            <pc:docMk/>
            <pc:sldMk cId="3004214455" sldId="2188"/>
            <ac:spMk id="4" creationId="{D621C602-BD8D-41CE-A9DB-18956276D68D}"/>
          </ac:spMkLst>
        </pc:spChg>
      </pc:sldChg>
      <pc:sldChg chg="modSp mod">
        <pc:chgData name="Helen Hannan" userId="26ce656a-dd87-4676-94b3-e1bd49ea1002" providerId="ADAL" clId="{45AA88DC-9B01-464E-8B29-D753765D9E7D}" dt="2022-09-14T20:52:13.858" v="39" actId="1076"/>
        <pc:sldMkLst>
          <pc:docMk/>
          <pc:sldMk cId="1557987099" sldId="2189"/>
        </pc:sldMkLst>
        <pc:spChg chg="mod">
          <ac:chgData name="Helen Hannan" userId="26ce656a-dd87-4676-94b3-e1bd49ea1002" providerId="ADAL" clId="{45AA88DC-9B01-464E-8B29-D753765D9E7D}" dt="2022-09-14T20:52:13.858" v="39" actId="1076"/>
          <ac:spMkLst>
            <pc:docMk/>
            <pc:sldMk cId="1557987099" sldId="2189"/>
            <ac:spMk id="5" creationId="{3DBEEFF2-2FA8-6B2B-B102-50738B316075}"/>
          </ac:spMkLst>
        </pc:spChg>
      </pc:sldChg>
      <pc:sldChg chg="modSp mod">
        <pc:chgData name="Helen Hannan" userId="26ce656a-dd87-4676-94b3-e1bd49ea1002" providerId="ADAL" clId="{45AA88DC-9B01-464E-8B29-D753765D9E7D}" dt="2022-09-14T20:51:18.307" v="28" actId="1076"/>
        <pc:sldMkLst>
          <pc:docMk/>
          <pc:sldMk cId="2742031194" sldId="2191"/>
        </pc:sldMkLst>
        <pc:spChg chg="mod">
          <ac:chgData name="Helen Hannan" userId="26ce656a-dd87-4676-94b3-e1bd49ea1002" providerId="ADAL" clId="{45AA88DC-9B01-464E-8B29-D753765D9E7D}" dt="2022-09-14T20:51:18.307" v="28" actId="1076"/>
          <ac:spMkLst>
            <pc:docMk/>
            <pc:sldMk cId="2742031194" sldId="2191"/>
            <ac:spMk id="6" creationId="{55D4EF81-EA5F-01B4-F0C2-2CB03B2AFAB5}"/>
          </ac:spMkLst>
        </pc:spChg>
      </pc:sldChg>
      <pc:sldChg chg="modSp mod">
        <pc:chgData name="Helen Hannan" userId="26ce656a-dd87-4676-94b3-e1bd49ea1002" providerId="ADAL" clId="{45AA88DC-9B01-464E-8B29-D753765D9E7D}" dt="2022-09-14T20:51:24.124" v="29" actId="1076"/>
        <pc:sldMkLst>
          <pc:docMk/>
          <pc:sldMk cId="910049458" sldId="2192"/>
        </pc:sldMkLst>
        <pc:spChg chg="mod">
          <ac:chgData name="Helen Hannan" userId="26ce656a-dd87-4676-94b3-e1bd49ea1002" providerId="ADAL" clId="{45AA88DC-9B01-464E-8B29-D753765D9E7D}" dt="2022-09-14T20:51:24.124" v="29" actId="1076"/>
          <ac:spMkLst>
            <pc:docMk/>
            <pc:sldMk cId="910049458" sldId="2192"/>
            <ac:spMk id="7" creationId="{85EFD0B1-262D-1F00-C3C2-02A4B802C937}"/>
          </ac:spMkLst>
        </pc:spChg>
      </pc:sldChg>
      <pc:sldChg chg="modSp mod">
        <pc:chgData name="Helen Hannan" userId="26ce656a-dd87-4676-94b3-e1bd49ea1002" providerId="ADAL" clId="{45AA88DC-9B01-464E-8B29-D753765D9E7D}" dt="2022-09-14T20:51:56.308" v="37" actId="1076"/>
        <pc:sldMkLst>
          <pc:docMk/>
          <pc:sldMk cId="1741649699" sldId="2193"/>
        </pc:sldMkLst>
        <pc:spChg chg="mod">
          <ac:chgData name="Helen Hannan" userId="26ce656a-dd87-4676-94b3-e1bd49ea1002" providerId="ADAL" clId="{45AA88DC-9B01-464E-8B29-D753765D9E7D}" dt="2022-09-14T20:51:56.308" v="37" actId="1076"/>
          <ac:spMkLst>
            <pc:docMk/>
            <pc:sldMk cId="1741649699" sldId="2193"/>
            <ac:spMk id="5" creationId="{3A0D7EFC-3039-1A97-118A-047794BD12DC}"/>
          </ac:spMkLst>
        </pc:spChg>
      </pc:sldChg>
      <pc:sldChg chg="modSp mod">
        <pc:chgData name="Helen Hannan" userId="26ce656a-dd87-4676-94b3-e1bd49ea1002" providerId="ADAL" clId="{45AA88DC-9B01-464E-8B29-D753765D9E7D}" dt="2022-09-14T20:52:05.560" v="38" actId="1076"/>
        <pc:sldMkLst>
          <pc:docMk/>
          <pc:sldMk cId="2049513993" sldId="2194"/>
        </pc:sldMkLst>
        <pc:spChg chg="mod">
          <ac:chgData name="Helen Hannan" userId="26ce656a-dd87-4676-94b3-e1bd49ea1002" providerId="ADAL" clId="{45AA88DC-9B01-464E-8B29-D753765D9E7D}" dt="2022-09-14T20:52:05.560" v="38" actId="1076"/>
          <ac:spMkLst>
            <pc:docMk/>
            <pc:sldMk cId="2049513993" sldId="2194"/>
            <ac:spMk id="9" creationId="{48F8FDBE-01EB-80BE-FB27-39B465E4377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19EBC-2E1F-4469-8B89-C10A5FEFC26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38B1AC-A24C-4952-A862-927ACA5395F8}">
      <dgm:prSet/>
      <dgm:spPr/>
      <dgm:t>
        <a:bodyPr/>
        <a:lstStyle/>
        <a:p>
          <a:pPr>
            <a:lnSpc>
              <a:spcPct val="100000"/>
            </a:lnSpc>
          </a:pPr>
          <a:r>
            <a:rPr lang="en-US" b="1" dirty="0"/>
            <a:t>The information herein should not be construed as legal or tax advice in </a:t>
          </a:r>
          <a:br>
            <a:rPr lang="en-US" b="1" dirty="0"/>
          </a:br>
          <a:r>
            <a:rPr lang="en-US" b="1" dirty="0"/>
            <a:t>any way.</a:t>
          </a:r>
          <a:endParaRPr lang="en-US" dirty="0"/>
        </a:p>
      </dgm:t>
    </dgm:pt>
    <dgm:pt modelId="{C1908E3A-8A68-4D08-A525-EDA9E79213D0}" type="parTrans" cxnId="{452B2FA7-EC2C-4179-B960-FD602527399B}">
      <dgm:prSet/>
      <dgm:spPr/>
      <dgm:t>
        <a:bodyPr/>
        <a:lstStyle/>
        <a:p>
          <a:endParaRPr lang="en-US"/>
        </a:p>
      </dgm:t>
    </dgm:pt>
    <dgm:pt modelId="{F2820997-05E9-4A1D-A13C-E336846DEACE}" type="sibTrans" cxnId="{452B2FA7-EC2C-4179-B960-FD602527399B}">
      <dgm:prSet/>
      <dgm:spPr/>
      <dgm:t>
        <a:bodyPr/>
        <a:lstStyle/>
        <a:p>
          <a:endParaRPr lang="en-US"/>
        </a:p>
      </dgm:t>
    </dgm:pt>
    <dgm:pt modelId="{7CF2C307-C244-4308-BAE9-705FCAE76D41}">
      <dgm:prSet/>
      <dgm:spPr/>
      <dgm:t>
        <a:bodyPr/>
        <a:lstStyle/>
        <a:p>
          <a:pPr>
            <a:lnSpc>
              <a:spcPct val="100000"/>
            </a:lnSpc>
          </a:pPr>
          <a:r>
            <a:rPr lang="en-US" b="1" dirty="0"/>
            <a:t>This presentation is meant for informational and educational content only.  Neither the presenter, or the sponsors, or sources referred to make any warranty of any kind concerning this information.  </a:t>
          </a:r>
          <a:endParaRPr lang="en-US" dirty="0"/>
        </a:p>
      </dgm:t>
    </dgm:pt>
    <dgm:pt modelId="{EF7E6389-8DDA-47B9-8178-48C80FC7EAE5}" type="parTrans" cxnId="{92741D9A-7C72-4FBE-A7DD-07E7EEE2BC62}">
      <dgm:prSet/>
      <dgm:spPr/>
      <dgm:t>
        <a:bodyPr/>
        <a:lstStyle/>
        <a:p>
          <a:endParaRPr lang="en-US"/>
        </a:p>
      </dgm:t>
    </dgm:pt>
    <dgm:pt modelId="{77EB612F-63A3-46DC-ABAD-DD9157CFAA94}" type="sibTrans" cxnId="{92741D9A-7C72-4FBE-A7DD-07E7EEE2BC62}">
      <dgm:prSet/>
      <dgm:spPr/>
      <dgm:t>
        <a:bodyPr/>
        <a:lstStyle/>
        <a:p>
          <a:endParaRPr lang="en-US"/>
        </a:p>
      </dgm:t>
    </dgm:pt>
    <dgm:pt modelId="{34A6B996-F2BE-401B-9F58-00951E0126DB}">
      <dgm:prSet/>
      <dgm:spPr/>
      <dgm:t>
        <a:bodyPr/>
        <a:lstStyle/>
        <a:p>
          <a:pPr>
            <a:lnSpc>
              <a:spcPct val="100000"/>
            </a:lnSpc>
          </a:pPr>
          <a:r>
            <a:rPr lang="en-US" b="1" dirty="0"/>
            <a:t>You should seek the advice of your attorney or tax advisor for specific information pertaining to any business.</a:t>
          </a:r>
          <a:endParaRPr lang="en-US" dirty="0"/>
        </a:p>
      </dgm:t>
    </dgm:pt>
    <dgm:pt modelId="{70E216D5-9F72-448A-B952-626F8227C2D4}" type="parTrans" cxnId="{3C9E4A4D-CF02-4DD5-A62E-210B1A531635}">
      <dgm:prSet/>
      <dgm:spPr/>
      <dgm:t>
        <a:bodyPr/>
        <a:lstStyle/>
        <a:p>
          <a:endParaRPr lang="en-US"/>
        </a:p>
      </dgm:t>
    </dgm:pt>
    <dgm:pt modelId="{A3C74316-8CFD-4AD2-9E14-89C53232FC03}" type="sibTrans" cxnId="{3C9E4A4D-CF02-4DD5-A62E-210B1A531635}">
      <dgm:prSet/>
      <dgm:spPr/>
      <dgm:t>
        <a:bodyPr/>
        <a:lstStyle/>
        <a:p>
          <a:endParaRPr lang="en-US"/>
        </a:p>
      </dgm:t>
    </dgm:pt>
    <dgm:pt modelId="{9BFE65A4-D86E-4D93-B40D-D9E35F406B4C}" type="pres">
      <dgm:prSet presAssocID="{D3419EBC-2E1F-4469-8B89-C10A5FEFC266}" presName="root" presStyleCnt="0">
        <dgm:presLayoutVars>
          <dgm:dir/>
          <dgm:resizeHandles val="exact"/>
        </dgm:presLayoutVars>
      </dgm:prSet>
      <dgm:spPr/>
    </dgm:pt>
    <dgm:pt modelId="{5700CC7E-E74E-4833-B688-A17EC4A8E7C8}" type="pres">
      <dgm:prSet presAssocID="{A538B1AC-A24C-4952-A862-927ACA5395F8}" presName="compNode" presStyleCnt="0"/>
      <dgm:spPr/>
    </dgm:pt>
    <dgm:pt modelId="{A249460A-AC27-42EC-BC72-F2F5BA5A467A}" type="pres">
      <dgm:prSet presAssocID="{A538B1AC-A24C-4952-A862-927ACA5395F8}" presName="bgRect" presStyleLbl="bgShp" presStyleIdx="0" presStyleCnt="3"/>
      <dgm:spPr/>
    </dgm:pt>
    <dgm:pt modelId="{56B2CBF8-DAE3-4A32-8B6B-5695133804A1}" type="pres">
      <dgm:prSet presAssocID="{A538B1AC-A24C-4952-A862-927ACA5395F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A13A1461-F345-42ED-985C-D71C4FE2310B}" type="pres">
      <dgm:prSet presAssocID="{A538B1AC-A24C-4952-A862-927ACA5395F8}" presName="spaceRect" presStyleCnt="0"/>
      <dgm:spPr/>
    </dgm:pt>
    <dgm:pt modelId="{7491BF6D-6D61-45AF-94A5-8FE0D321FB87}" type="pres">
      <dgm:prSet presAssocID="{A538B1AC-A24C-4952-A862-927ACA5395F8}" presName="parTx" presStyleLbl="revTx" presStyleIdx="0" presStyleCnt="3">
        <dgm:presLayoutVars>
          <dgm:chMax val="0"/>
          <dgm:chPref val="0"/>
        </dgm:presLayoutVars>
      </dgm:prSet>
      <dgm:spPr/>
    </dgm:pt>
    <dgm:pt modelId="{AC883475-90D1-4711-BEF5-1BA5D49721D5}" type="pres">
      <dgm:prSet presAssocID="{F2820997-05E9-4A1D-A13C-E336846DEACE}" presName="sibTrans" presStyleCnt="0"/>
      <dgm:spPr/>
    </dgm:pt>
    <dgm:pt modelId="{07457801-BBE3-4C89-B54C-7F6DAD6A5ED8}" type="pres">
      <dgm:prSet presAssocID="{7CF2C307-C244-4308-BAE9-705FCAE76D41}" presName="compNode" presStyleCnt="0"/>
      <dgm:spPr/>
    </dgm:pt>
    <dgm:pt modelId="{12187E06-9D8B-44A1-A2E1-4B347D1784FB}" type="pres">
      <dgm:prSet presAssocID="{7CF2C307-C244-4308-BAE9-705FCAE76D41}" presName="bgRect" presStyleLbl="bgShp" presStyleIdx="1" presStyleCnt="3"/>
      <dgm:spPr/>
    </dgm:pt>
    <dgm:pt modelId="{41AE8FA0-E1A6-4661-A4ED-0AD43B9993F5}" type="pres">
      <dgm:prSet presAssocID="{7CF2C307-C244-4308-BAE9-705FCAE76D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069A9E11-9E1C-4082-B4E2-FBE09DD09F1C}" type="pres">
      <dgm:prSet presAssocID="{7CF2C307-C244-4308-BAE9-705FCAE76D41}" presName="spaceRect" presStyleCnt="0"/>
      <dgm:spPr/>
    </dgm:pt>
    <dgm:pt modelId="{6450E1BD-70FB-4CDB-BA83-5A6985DAD3CE}" type="pres">
      <dgm:prSet presAssocID="{7CF2C307-C244-4308-BAE9-705FCAE76D41}" presName="parTx" presStyleLbl="revTx" presStyleIdx="1" presStyleCnt="3">
        <dgm:presLayoutVars>
          <dgm:chMax val="0"/>
          <dgm:chPref val="0"/>
        </dgm:presLayoutVars>
      </dgm:prSet>
      <dgm:spPr/>
    </dgm:pt>
    <dgm:pt modelId="{0D5BF86A-CF8E-4D23-ADEA-CA5B822AAA09}" type="pres">
      <dgm:prSet presAssocID="{77EB612F-63A3-46DC-ABAD-DD9157CFAA94}" presName="sibTrans" presStyleCnt="0"/>
      <dgm:spPr/>
    </dgm:pt>
    <dgm:pt modelId="{40920D4D-BCED-47B4-A99D-AB3DAF3BF61F}" type="pres">
      <dgm:prSet presAssocID="{34A6B996-F2BE-401B-9F58-00951E0126DB}" presName="compNode" presStyleCnt="0"/>
      <dgm:spPr/>
    </dgm:pt>
    <dgm:pt modelId="{B7C267C2-AC95-4628-A628-047313F7D43C}" type="pres">
      <dgm:prSet presAssocID="{34A6B996-F2BE-401B-9F58-00951E0126DB}" presName="bgRect" presStyleLbl="bgShp" presStyleIdx="2" presStyleCnt="3"/>
      <dgm:spPr/>
    </dgm:pt>
    <dgm:pt modelId="{A24F58A1-80BD-4CD0-8719-E88888A42DF5}" type="pres">
      <dgm:prSet presAssocID="{34A6B996-F2BE-401B-9F58-00951E0126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EA5EC05A-8498-4CA6-B10D-D50E8B50723F}" type="pres">
      <dgm:prSet presAssocID="{34A6B996-F2BE-401B-9F58-00951E0126DB}" presName="spaceRect" presStyleCnt="0"/>
      <dgm:spPr/>
    </dgm:pt>
    <dgm:pt modelId="{BFED6918-7752-4AFF-9BCF-E300B924C4A1}" type="pres">
      <dgm:prSet presAssocID="{34A6B996-F2BE-401B-9F58-00951E0126DB}" presName="parTx" presStyleLbl="revTx" presStyleIdx="2" presStyleCnt="3">
        <dgm:presLayoutVars>
          <dgm:chMax val="0"/>
          <dgm:chPref val="0"/>
        </dgm:presLayoutVars>
      </dgm:prSet>
      <dgm:spPr/>
    </dgm:pt>
  </dgm:ptLst>
  <dgm:cxnLst>
    <dgm:cxn modelId="{50735E2C-EF14-4F21-8C0A-4AD9602EB011}" type="presOf" srcId="{A538B1AC-A24C-4952-A862-927ACA5395F8}" destId="{7491BF6D-6D61-45AF-94A5-8FE0D321FB87}" srcOrd="0" destOrd="0" presId="urn:microsoft.com/office/officeart/2018/2/layout/IconVerticalSolidList"/>
    <dgm:cxn modelId="{2A201D6A-5F72-4906-891A-2571945C3463}" type="presOf" srcId="{34A6B996-F2BE-401B-9F58-00951E0126DB}" destId="{BFED6918-7752-4AFF-9BCF-E300B924C4A1}" srcOrd="0" destOrd="0" presId="urn:microsoft.com/office/officeart/2018/2/layout/IconVerticalSolidList"/>
    <dgm:cxn modelId="{3C9E4A4D-CF02-4DD5-A62E-210B1A531635}" srcId="{D3419EBC-2E1F-4469-8B89-C10A5FEFC266}" destId="{34A6B996-F2BE-401B-9F58-00951E0126DB}" srcOrd="2" destOrd="0" parTransId="{70E216D5-9F72-448A-B952-626F8227C2D4}" sibTransId="{A3C74316-8CFD-4AD2-9E14-89C53232FC03}"/>
    <dgm:cxn modelId="{C5ED5199-C5F9-4948-9F3C-5D20383166B6}" type="presOf" srcId="{7CF2C307-C244-4308-BAE9-705FCAE76D41}" destId="{6450E1BD-70FB-4CDB-BA83-5A6985DAD3CE}" srcOrd="0" destOrd="0" presId="urn:microsoft.com/office/officeart/2018/2/layout/IconVerticalSolidList"/>
    <dgm:cxn modelId="{92741D9A-7C72-4FBE-A7DD-07E7EEE2BC62}" srcId="{D3419EBC-2E1F-4469-8B89-C10A5FEFC266}" destId="{7CF2C307-C244-4308-BAE9-705FCAE76D41}" srcOrd="1" destOrd="0" parTransId="{EF7E6389-8DDA-47B9-8178-48C80FC7EAE5}" sibTransId="{77EB612F-63A3-46DC-ABAD-DD9157CFAA94}"/>
    <dgm:cxn modelId="{452B2FA7-EC2C-4179-B960-FD602527399B}" srcId="{D3419EBC-2E1F-4469-8B89-C10A5FEFC266}" destId="{A538B1AC-A24C-4952-A862-927ACA5395F8}" srcOrd="0" destOrd="0" parTransId="{C1908E3A-8A68-4D08-A525-EDA9E79213D0}" sibTransId="{F2820997-05E9-4A1D-A13C-E336846DEACE}"/>
    <dgm:cxn modelId="{5DCDD7DA-D867-44E8-A9EA-3B454B5A89B6}" type="presOf" srcId="{D3419EBC-2E1F-4469-8B89-C10A5FEFC266}" destId="{9BFE65A4-D86E-4D93-B40D-D9E35F406B4C}" srcOrd="0" destOrd="0" presId="urn:microsoft.com/office/officeart/2018/2/layout/IconVerticalSolidList"/>
    <dgm:cxn modelId="{6DB6599E-D5C9-4550-B55C-3E6935887422}" type="presParOf" srcId="{9BFE65A4-D86E-4D93-B40D-D9E35F406B4C}" destId="{5700CC7E-E74E-4833-B688-A17EC4A8E7C8}" srcOrd="0" destOrd="0" presId="urn:microsoft.com/office/officeart/2018/2/layout/IconVerticalSolidList"/>
    <dgm:cxn modelId="{C060942D-E299-40C4-987D-9D53EF3AF16F}" type="presParOf" srcId="{5700CC7E-E74E-4833-B688-A17EC4A8E7C8}" destId="{A249460A-AC27-42EC-BC72-F2F5BA5A467A}" srcOrd="0" destOrd="0" presId="urn:microsoft.com/office/officeart/2018/2/layout/IconVerticalSolidList"/>
    <dgm:cxn modelId="{4132D58A-12DC-4E35-98ED-7E05DE40EE6F}" type="presParOf" srcId="{5700CC7E-E74E-4833-B688-A17EC4A8E7C8}" destId="{56B2CBF8-DAE3-4A32-8B6B-5695133804A1}" srcOrd="1" destOrd="0" presId="urn:microsoft.com/office/officeart/2018/2/layout/IconVerticalSolidList"/>
    <dgm:cxn modelId="{1E5A173A-4482-435F-9EC8-743C89A98C75}" type="presParOf" srcId="{5700CC7E-E74E-4833-B688-A17EC4A8E7C8}" destId="{A13A1461-F345-42ED-985C-D71C4FE2310B}" srcOrd="2" destOrd="0" presId="urn:microsoft.com/office/officeart/2018/2/layout/IconVerticalSolidList"/>
    <dgm:cxn modelId="{ECA5D5BC-99D6-4C58-BF56-770EB14139EA}" type="presParOf" srcId="{5700CC7E-E74E-4833-B688-A17EC4A8E7C8}" destId="{7491BF6D-6D61-45AF-94A5-8FE0D321FB87}" srcOrd="3" destOrd="0" presId="urn:microsoft.com/office/officeart/2018/2/layout/IconVerticalSolidList"/>
    <dgm:cxn modelId="{669B51D6-23EB-4B2A-9584-2B8F365534E3}" type="presParOf" srcId="{9BFE65A4-D86E-4D93-B40D-D9E35F406B4C}" destId="{AC883475-90D1-4711-BEF5-1BA5D49721D5}" srcOrd="1" destOrd="0" presId="urn:microsoft.com/office/officeart/2018/2/layout/IconVerticalSolidList"/>
    <dgm:cxn modelId="{ED1E5CDE-EC2C-48EC-85C7-A28DF9775DBA}" type="presParOf" srcId="{9BFE65A4-D86E-4D93-B40D-D9E35F406B4C}" destId="{07457801-BBE3-4C89-B54C-7F6DAD6A5ED8}" srcOrd="2" destOrd="0" presId="urn:microsoft.com/office/officeart/2018/2/layout/IconVerticalSolidList"/>
    <dgm:cxn modelId="{47A66245-0CEC-4733-B712-F6EDC5A3E6C9}" type="presParOf" srcId="{07457801-BBE3-4C89-B54C-7F6DAD6A5ED8}" destId="{12187E06-9D8B-44A1-A2E1-4B347D1784FB}" srcOrd="0" destOrd="0" presId="urn:microsoft.com/office/officeart/2018/2/layout/IconVerticalSolidList"/>
    <dgm:cxn modelId="{4D3474DE-118D-466E-A4EE-3F4AF8E80C48}" type="presParOf" srcId="{07457801-BBE3-4C89-B54C-7F6DAD6A5ED8}" destId="{41AE8FA0-E1A6-4661-A4ED-0AD43B9993F5}" srcOrd="1" destOrd="0" presId="urn:microsoft.com/office/officeart/2018/2/layout/IconVerticalSolidList"/>
    <dgm:cxn modelId="{6A564DB9-BC08-4658-B261-F786A611ED9E}" type="presParOf" srcId="{07457801-BBE3-4C89-B54C-7F6DAD6A5ED8}" destId="{069A9E11-9E1C-4082-B4E2-FBE09DD09F1C}" srcOrd="2" destOrd="0" presId="urn:microsoft.com/office/officeart/2018/2/layout/IconVerticalSolidList"/>
    <dgm:cxn modelId="{3E3ABCE0-E9F6-417D-9A49-240570BD23F2}" type="presParOf" srcId="{07457801-BBE3-4C89-B54C-7F6DAD6A5ED8}" destId="{6450E1BD-70FB-4CDB-BA83-5A6985DAD3CE}" srcOrd="3" destOrd="0" presId="urn:microsoft.com/office/officeart/2018/2/layout/IconVerticalSolidList"/>
    <dgm:cxn modelId="{950668D9-FBB0-480D-8C36-703EFFAADDB5}" type="presParOf" srcId="{9BFE65A4-D86E-4D93-B40D-D9E35F406B4C}" destId="{0D5BF86A-CF8E-4D23-ADEA-CA5B822AAA09}" srcOrd="3" destOrd="0" presId="urn:microsoft.com/office/officeart/2018/2/layout/IconVerticalSolidList"/>
    <dgm:cxn modelId="{2ECBE1C7-3F06-481A-AA4C-F5F2C779A1D7}" type="presParOf" srcId="{9BFE65A4-D86E-4D93-B40D-D9E35F406B4C}" destId="{40920D4D-BCED-47B4-A99D-AB3DAF3BF61F}" srcOrd="4" destOrd="0" presId="urn:microsoft.com/office/officeart/2018/2/layout/IconVerticalSolidList"/>
    <dgm:cxn modelId="{3852AD97-E18D-4C74-AA48-785E41EACE98}" type="presParOf" srcId="{40920D4D-BCED-47B4-A99D-AB3DAF3BF61F}" destId="{B7C267C2-AC95-4628-A628-047313F7D43C}" srcOrd="0" destOrd="0" presId="urn:microsoft.com/office/officeart/2018/2/layout/IconVerticalSolidList"/>
    <dgm:cxn modelId="{D5845024-D9AA-42EE-B52D-000E2E3AB0C1}" type="presParOf" srcId="{40920D4D-BCED-47B4-A99D-AB3DAF3BF61F}" destId="{A24F58A1-80BD-4CD0-8719-E88888A42DF5}" srcOrd="1" destOrd="0" presId="urn:microsoft.com/office/officeart/2018/2/layout/IconVerticalSolidList"/>
    <dgm:cxn modelId="{FC71F2BC-7CE5-4363-9FA8-B7C05D54D6D1}" type="presParOf" srcId="{40920D4D-BCED-47B4-A99D-AB3DAF3BF61F}" destId="{EA5EC05A-8498-4CA6-B10D-D50E8B50723F}" srcOrd="2" destOrd="0" presId="urn:microsoft.com/office/officeart/2018/2/layout/IconVerticalSolidList"/>
    <dgm:cxn modelId="{80CA265D-45A8-43E3-B569-91A94B10245A}" type="presParOf" srcId="{40920D4D-BCED-47B4-A99D-AB3DAF3BF61F}" destId="{BFED6918-7752-4AFF-9BCF-E300B924C4A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DFEE1-A18F-4698-B9E9-7996AFDA486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81E048B-679B-4F94-AF0B-2052CD791131}">
      <dgm:prSet/>
      <dgm:spPr>
        <a:noFill/>
      </dgm:spPr>
      <dgm:t>
        <a:bodyPr/>
        <a:lstStyle/>
        <a:p>
          <a:r>
            <a:rPr lang="en-US" dirty="0">
              <a:solidFill>
                <a:srgbClr val="000000"/>
              </a:solidFill>
            </a:rPr>
            <a:t>The data submitted by insurance companies and employer-based health plans will help to:</a:t>
          </a:r>
        </a:p>
      </dgm:t>
    </dgm:pt>
    <dgm:pt modelId="{DA321E8C-8574-480F-AF5D-DC47238677D1}" type="parTrans" cxnId="{6A1D3C23-8338-4E24-BD17-CD4BFB3D23C4}">
      <dgm:prSet/>
      <dgm:spPr/>
      <dgm:t>
        <a:bodyPr/>
        <a:lstStyle/>
        <a:p>
          <a:endParaRPr lang="en-US"/>
        </a:p>
      </dgm:t>
    </dgm:pt>
    <dgm:pt modelId="{DB530986-AC56-4328-9C0E-3ABA686CDA11}" type="sibTrans" cxnId="{6A1D3C23-8338-4E24-BD17-CD4BFB3D23C4}">
      <dgm:prSet/>
      <dgm:spPr/>
      <dgm:t>
        <a:bodyPr/>
        <a:lstStyle/>
        <a:p>
          <a:endParaRPr lang="en-US"/>
        </a:p>
      </dgm:t>
    </dgm:pt>
    <dgm:pt modelId="{EF59BDFA-A96E-4065-8F93-0EA250216593}">
      <dgm:prSet/>
      <dgm:spPr>
        <a:solidFill>
          <a:schemeClr val="accent2">
            <a:lumMod val="75000"/>
          </a:schemeClr>
        </a:solidFill>
      </dgm:spPr>
      <dgm:t>
        <a:bodyPr/>
        <a:lstStyle/>
        <a:p>
          <a:r>
            <a:rPr lang="en-US" dirty="0"/>
            <a:t>Identify major drivers of increases in prescription drug and health care spending</a:t>
          </a:r>
        </a:p>
      </dgm:t>
    </dgm:pt>
    <dgm:pt modelId="{4C2A9C65-BD4C-4EEA-8EC4-1BB0FD6F2A69}" type="parTrans" cxnId="{5158E821-3A42-4547-AD99-6420CEC8EB07}">
      <dgm:prSet/>
      <dgm:spPr/>
      <dgm:t>
        <a:bodyPr/>
        <a:lstStyle/>
        <a:p>
          <a:endParaRPr lang="en-US"/>
        </a:p>
      </dgm:t>
    </dgm:pt>
    <dgm:pt modelId="{BFD9B1F8-4FE3-449A-8771-18A6E7DB187D}" type="sibTrans" cxnId="{5158E821-3A42-4547-AD99-6420CEC8EB07}">
      <dgm:prSet/>
      <dgm:spPr/>
      <dgm:t>
        <a:bodyPr/>
        <a:lstStyle/>
        <a:p>
          <a:endParaRPr lang="en-US"/>
        </a:p>
      </dgm:t>
    </dgm:pt>
    <dgm:pt modelId="{B6EC1FC8-D311-476E-8A0E-30EF43A9B31B}">
      <dgm:prSet/>
      <dgm:spPr/>
      <dgm:t>
        <a:bodyPr/>
        <a:lstStyle/>
        <a:p>
          <a:r>
            <a:rPr lang="en-US"/>
            <a:t>Understand how prescription drug rebates impact premiums and out-of-pocket costs</a:t>
          </a:r>
        </a:p>
      </dgm:t>
    </dgm:pt>
    <dgm:pt modelId="{87100AF3-6015-4906-B082-EC7BBB45CC97}" type="parTrans" cxnId="{64AD4CBA-D12F-4832-9B7F-F730734D42F7}">
      <dgm:prSet/>
      <dgm:spPr/>
      <dgm:t>
        <a:bodyPr/>
        <a:lstStyle/>
        <a:p>
          <a:endParaRPr lang="en-US"/>
        </a:p>
      </dgm:t>
    </dgm:pt>
    <dgm:pt modelId="{C463060E-9F95-4320-BCE0-B4F6B4BDF0C6}" type="sibTrans" cxnId="{64AD4CBA-D12F-4832-9B7F-F730734D42F7}">
      <dgm:prSet/>
      <dgm:spPr/>
      <dgm:t>
        <a:bodyPr/>
        <a:lstStyle/>
        <a:p>
          <a:endParaRPr lang="en-US"/>
        </a:p>
      </dgm:t>
    </dgm:pt>
    <dgm:pt modelId="{5A0C7F5A-46BF-41C7-AC82-AC87B65C8FDF}">
      <dgm:prSet/>
      <dgm:spPr/>
      <dgm:t>
        <a:bodyPr/>
        <a:lstStyle/>
        <a:p>
          <a:r>
            <a:rPr lang="en-US"/>
            <a:t>Promote transparency in prescription drug pricing</a:t>
          </a:r>
        </a:p>
      </dgm:t>
    </dgm:pt>
    <dgm:pt modelId="{DEC0154C-EF1D-405E-9520-C0DE663FB2D4}" type="parTrans" cxnId="{B95AC055-3EF0-422D-BE9C-1C2C4626BD44}">
      <dgm:prSet/>
      <dgm:spPr/>
      <dgm:t>
        <a:bodyPr/>
        <a:lstStyle/>
        <a:p>
          <a:endParaRPr lang="en-US"/>
        </a:p>
      </dgm:t>
    </dgm:pt>
    <dgm:pt modelId="{07F3240E-10FC-45DD-85B2-000952AF7EC4}" type="sibTrans" cxnId="{B95AC055-3EF0-422D-BE9C-1C2C4626BD44}">
      <dgm:prSet/>
      <dgm:spPr/>
      <dgm:t>
        <a:bodyPr/>
        <a:lstStyle/>
        <a:p>
          <a:endParaRPr lang="en-US"/>
        </a:p>
      </dgm:t>
    </dgm:pt>
    <dgm:pt modelId="{B1EBB32D-2ED9-432C-BB64-24116362285E}" type="pres">
      <dgm:prSet presAssocID="{A79DFEE1-A18F-4698-B9E9-7996AFDA4864}" presName="linear" presStyleCnt="0">
        <dgm:presLayoutVars>
          <dgm:animLvl val="lvl"/>
          <dgm:resizeHandles val="exact"/>
        </dgm:presLayoutVars>
      </dgm:prSet>
      <dgm:spPr/>
    </dgm:pt>
    <dgm:pt modelId="{B1268C3A-1505-4451-A246-7769429A750E}" type="pres">
      <dgm:prSet presAssocID="{481E048B-679B-4F94-AF0B-2052CD791131}" presName="parentText" presStyleLbl="node1" presStyleIdx="0" presStyleCnt="4">
        <dgm:presLayoutVars>
          <dgm:chMax val="0"/>
          <dgm:bulletEnabled val="1"/>
        </dgm:presLayoutVars>
      </dgm:prSet>
      <dgm:spPr/>
    </dgm:pt>
    <dgm:pt modelId="{E9F4B6CA-3382-4E37-96AE-E89CEF266BB1}" type="pres">
      <dgm:prSet presAssocID="{DB530986-AC56-4328-9C0E-3ABA686CDA11}" presName="spacer" presStyleCnt="0"/>
      <dgm:spPr/>
    </dgm:pt>
    <dgm:pt modelId="{BC2209E7-BE32-4D35-84EB-71DE24D34BE5}" type="pres">
      <dgm:prSet presAssocID="{EF59BDFA-A96E-4065-8F93-0EA250216593}" presName="parentText" presStyleLbl="node1" presStyleIdx="1" presStyleCnt="4">
        <dgm:presLayoutVars>
          <dgm:chMax val="0"/>
          <dgm:bulletEnabled val="1"/>
        </dgm:presLayoutVars>
      </dgm:prSet>
      <dgm:spPr/>
    </dgm:pt>
    <dgm:pt modelId="{51E4E173-8076-4186-BA81-FE25DC0EDC14}" type="pres">
      <dgm:prSet presAssocID="{BFD9B1F8-4FE3-449A-8771-18A6E7DB187D}" presName="spacer" presStyleCnt="0"/>
      <dgm:spPr/>
    </dgm:pt>
    <dgm:pt modelId="{C87A5624-1C1D-4B41-AC07-80016C76A606}" type="pres">
      <dgm:prSet presAssocID="{B6EC1FC8-D311-476E-8A0E-30EF43A9B31B}" presName="parentText" presStyleLbl="node1" presStyleIdx="2" presStyleCnt="4">
        <dgm:presLayoutVars>
          <dgm:chMax val="0"/>
          <dgm:bulletEnabled val="1"/>
        </dgm:presLayoutVars>
      </dgm:prSet>
      <dgm:spPr/>
    </dgm:pt>
    <dgm:pt modelId="{D64B043E-E089-419B-8042-4ED886BEA1EC}" type="pres">
      <dgm:prSet presAssocID="{C463060E-9F95-4320-BCE0-B4F6B4BDF0C6}" presName="spacer" presStyleCnt="0"/>
      <dgm:spPr/>
    </dgm:pt>
    <dgm:pt modelId="{BB93D70D-CAD9-4E54-B62E-07F85A774E7C}" type="pres">
      <dgm:prSet presAssocID="{5A0C7F5A-46BF-41C7-AC82-AC87B65C8FDF}" presName="parentText" presStyleLbl="node1" presStyleIdx="3" presStyleCnt="4">
        <dgm:presLayoutVars>
          <dgm:chMax val="0"/>
          <dgm:bulletEnabled val="1"/>
        </dgm:presLayoutVars>
      </dgm:prSet>
      <dgm:spPr/>
    </dgm:pt>
  </dgm:ptLst>
  <dgm:cxnLst>
    <dgm:cxn modelId="{5158E821-3A42-4547-AD99-6420CEC8EB07}" srcId="{A79DFEE1-A18F-4698-B9E9-7996AFDA4864}" destId="{EF59BDFA-A96E-4065-8F93-0EA250216593}" srcOrd="1" destOrd="0" parTransId="{4C2A9C65-BD4C-4EEA-8EC4-1BB0FD6F2A69}" sibTransId="{BFD9B1F8-4FE3-449A-8771-18A6E7DB187D}"/>
    <dgm:cxn modelId="{6A1D3C23-8338-4E24-BD17-CD4BFB3D23C4}" srcId="{A79DFEE1-A18F-4698-B9E9-7996AFDA4864}" destId="{481E048B-679B-4F94-AF0B-2052CD791131}" srcOrd="0" destOrd="0" parTransId="{DA321E8C-8574-480F-AF5D-DC47238677D1}" sibTransId="{DB530986-AC56-4328-9C0E-3ABA686CDA11}"/>
    <dgm:cxn modelId="{AA4C984F-1E11-47FF-AD49-10DF5798C60D}" type="presOf" srcId="{EF59BDFA-A96E-4065-8F93-0EA250216593}" destId="{BC2209E7-BE32-4D35-84EB-71DE24D34BE5}" srcOrd="0" destOrd="0" presId="urn:microsoft.com/office/officeart/2005/8/layout/vList2"/>
    <dgm:cxn modelId="{B95AC055-3EF0-422D-BE9C-1C2C4626BD44}" srcId="{A79DFEE1-A18F-4698-B9E9-7996AFDA4864}" destId="{5A0C7F5A-46BF-41C7-AC82-AC87B65C8FDF}" srcOrd="3" destOrd="0" parTransId="{DEC0154C-EF1D-405E-9520-C0DE663FB2D4}" sibTransId="{07F3240E-10FC-45DD-85B2-000952AF7EC4}"/>
    <dgm:cxn modelId="{FA5EEE93-08BE-4C78-B270-5A9F9B0C191F}" type="presOf" srcId="{B6EC1FC8-D311-476E-8A0E-30EF43A9B31B}" destId="{C87A5624-1C1D-4B41-AC07-80016C76A606}" srcOrd="0" destOrd="0" presId="urn:microsoft.com/office/officeart/2005/8/layout/vList2"/>
    <dgm:cxn modelId="{8ED876A0-350A-4559-B897-4D02396D35CA}" type="presOf" srcId="{481E048B-679B-4F94-AF0B-2052CD791131}" destId="{B1268C3A-1505-4451-A246-7769429A750E}" srcOrd="0" destOrd="0" presId="urn:microsoft.com/office/officeart/2005/8/layout/vList2"/>
    <dgm:cxn modelId="{F30903A7-2D70-488E-9CA1-AB5F460A41BE}" type="presOf" srcId="{A79DFEE1-A18F-4698-B9E9-7996AFDA4864}" destId="{B1EBB32D-2ED9-432C-BB64-24116362285E}" srcOrd="0" destOrd="0" presId="urn:microsoft.com/office/officeart/2005/8/layout/vList2"/>
    <dgm:cxn modelId="{64AD4CBA-D12F-4832-9B7F-F730734D42F7}" srcId="{A79DFEE1-A18F-4698-B9E9-7996AFDA4864}" destId="{B6EC1FC8-D311-476E-8A0E-30EF43A9B31B}" srcOrd="2" destOrd="0" parTransId="{87100AF3-6015-4906-B082-EC7BBB45CC97}" sibTransId="{C463060E-9F95-4320-BCE0-B4F6B4BDF0C6}"/>
    <dgm:cxn modelId="{FD5C0BF6-57BD-46EA-AC6A-2DB6F94BEE1D}" type="presOf" srcId="{5A0C7F5A-46BF-41C7-AC82-AC87B65C8FDF}" destId="{BB93D70D-CAD9-4E54-B62E-07F85A774E7C}" srcOrd="0" destOrd="0" presId="urn:microsoft.com/office/officeart/2005/8/layout/vList2"/>
    <dgm:cxn modelId="{1A698D1F-FE07-46D8-B8B5-85100228A010}" type="presParOf" srcId="{B1EBB32D-2ED9-432C-BB64-24116362285E}" destId="{B1268C3A-1505-4451-A246-7769429A750E}" srcOrd="0" destOrd="0" presId="urn:microsoft.com/office/officeart/2005/8/layout/vList2"/>
    <dgm:cxn modelId="{7B3955DB-C9B3-4C57-8027-90BE08E67082}" type="presParOf" srcId="{B1EBB32D-2ED9-432C-BB64-24116362285E}" destId="{E9F4B6CA-3382-4E37-96AE-E89CEF266BB1}" srcOrd="1" destOrd="0" presId="urn:microsoft.com/office/officeart/2005/8/layout/vList2"/>
    <dgm:cxn modelId="{99B8E8D3-3D32-4107-B9C3-581A6B561250}" type="presParOf" srcId="{B1EBB32D-2ED9-432C-BB64-24116362285E}" destId="{BC2209E7-BE32-4D35-84EB-71DE24D34BE5}" srcOrd="2" destOrd="0" presId="urn:microsoft.com/office/officeart/2005/8/layout/vList2"/>
    <dgm:cxn modelId="{04BBE640-35A6-42B6-BF29-BEE8F8DA9CB5}" type="presParOf" srcId="{B1EBB32D-2ED9-432C-BB64-24116362285E}" destId="{51E4E173-8076-4186-BA81-FE25DC0EDC14}" srcOrd="3" destOrd="0" presId="urn:microsoft.com/office/officeart/2005/8/layout/vList2"/>
    <dgm:cxn modelId="{4FC4DED7-3EF2-4485-8D5A-A4A48563D5BF}" type="presParOf" srcId="{B1EBB32D-2ED9-432C-BB64-24116362285E}" destId="{C87A5624-1C1D-4B41-AC07-80016C76A606}" srcOrd="4" destOrd="0" presId="urn:microsoft.com/office/officeart/2005/8/layout/vList2"/>
    <dgm:cxn modelId="{EB69F109-B263-4921-9F34-EB6BD185A5AD}" type="presParOf" srcId="{B1EBB32D-2ED9-432C-BB64-24116362285E}" destId="{D64B043E-E089-419B-8042-4ED886BEA1EC}" srcOrd="5" destOrd="0" presId="urn:microsoft.com/office/officeart/2005/8/layout/vList2"/>
    <dgm:cxn modelId="{25D35678-0AFB-4B0B-88D2-0BA0585951A3}" type="presParOf" srcId="{B1EBB32D-2ED9-432C-BB64-24116362285E}" destId="{BB93D70D-CAD9-4E54-B62E-07F85A774E7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5E6650-48C0-443F-B6A3-E1858076CFED}" type="doc">
      <dgm:prSet loTypeId="urn:microsoft.com/office/officeart/2016/7/layout/ChevronBlockProcess" loCatId="process" qsTypeId="urn:microsoft.com/office/officeart/2005/8/quickstyle/simple1" qsCatId="simple" csTypeId="urn:microsoft.com/office/officeart/2005/8/colors/accent1_2" csCatId="accent1"/>
      <dgm:spPr/>
      <dgm:t>
        <a:bodyPr/>
        <a:lstStyle/>
        <a:p>
          <a:endParaRPr lang="en-US"/>
        </a:p>
      </dgm:t>
    </dgm:pt>
    <dgm:pt modelId="{C86ED719-B073-4663-97F6-BE50AB822F1D}">
      <dgm:prSet/>
      <dgm:spPr/>
      <dgm:t>
        <a:bodyPr/>
        <a:lstStyle/>
        <a:p>
          <a:r>
            <a:rPr lang="en-US"/>
            <a:t>Identify</a:t>
          </a:r>
        </a:p>
      </dgm:t>
    </dgm:pt>
    <dgm:pt modelId="{B4CACB0E-2024-4B89-A797-A06E5B023A4F}" type="parTrans" cxnId="{72D21E75-DC2B-49C3-BBCD-A1FECFDE1AA6}">
      <dgm:prSet/>
      <dgm:spPr/>
      <dgm:t>
        <a:bodyPr/>
        <a:lstStyle/>
        <a:p>
          <a:endParaRPr lang="en-US"/>
        </a:p>
      </dgm:t>
    </dgm:pt>
    <dgm:pt modelId="{2969F07D-D4E6-4B5B-AAB7-FDF884733731}" type="sibTrans" cxnId="{72D21E75-DC2B-49C3-BBCD-A1FECFDE1AA6}">
      <dgm:prSet/>
      <dgm:spPr/>
      <dgm:t>
        <a:bodyPr/>
        <a:lstStyle/>
        <a:p>
          <a:endParaRPr lang="en-US"/>
        </a:p>
      </dgm:t>
    </dgm:pt>
    <dgm:pt modelId="{C191A05C-8AA2-4CEB-B7F6-9714881F551E}">
      <dgm:prSet custT="1"/>
      <dgm:spPr/>
      <dgm:t>
        <a:bodyPr/>
        <a:lstStyle/>
        <a:p>
          <a:r>
            <a:rPr lang="en-US" sz="1800" dirty="0"/>
            <a:t>Identify the plan vendors that will administer claims for prescription drugs and other health care costs or confirm that a data warehouse vendor has the information necessary to meet reporting requirements. </a:t>
          </a:r>
        </a:p>
      </dgm:t>
    </dgm:pt>
    <dgm:pt modelId="{C6F3F9A8-631E-4068-940E-BA118BBCEDA6}" type="parTrans" cxnId="{C0DF4087-4270-42C8-84B3-8B029A1EB05C}">
      <dgm:prSet/>
      <dgm:spPr/>
      <dgm:t>
        <a:bodyPr/>
        <a:lstStyle/>
        <a:p>
          <a:endParaRPr lang="en-US"/>
        </a:p>
      </dgm:t>
    </dgm:pt>
    <dgm:pt modelId="{41796F7A-C5AE-4B27-86B4-629385DA84BD}" type="sibTrans" cxnId="{C0DF4087-4270-42C8-84B3-8B029A1EB05C}">
      <dgm:prSet/>
      <dgm:spPr/>
      <dgm:t>
        <a:bodyPr/>
        <a:lstStyle/>
        <a:p>
          <a:endParaRPr lang="en-US"/>
        </a:p>
      </dgm:t>
    </dgm:pt>
    <dgm:pt modelId="{6FDC6D03-286A-49CA-AE84-488296203127}">
      <dgm:prSet/>
      <dgm:spPr/>
      <dgm:t>
        <a:bodyPr/>
        <a:lstStyle/>
        <a:p>
          <a:r>
            <a:rPr lang="en-US"/>
            <a:t>Enter</a:t>
          </a:r>
        </a:p>
      </dgm:t>
    </dgm:pt>
    <dgm:pt modelId="{0F89B045-3559-49E6-86AF-C6004567AC12}" type="parTrans" cxnId="{B2AD8E2C-5154-4917-B4BF-C6D06F2F4FC4}">
      <dgm:prSet/>
      <dgm:spPr/>
      <dgm:t>
        <a:bodyPr/>
        <a:lstStyle/>
        <a:p>
          <a:endParaRPr lang="en-US"/>
        </a:p>
      </dgm:t>
    </dgm:pt>
    <dgm:pt modelId="{28D9918D-5A1A-4307-8813-5446120D6369}" type="sibTrans" cxnId="{B2AD8E2C-5154-4917-B4BF-C6D06F2F4FC4}">
      <dgm:prSet/>
      <dgm:spPr/>
      <dgm:t>
        <a:bodyPr/>
        <a:lstStyle/>
        <a:p>
          <a:endParaRPr lang="en-US"/>
        </a:p>
      </dgm:t>
    </dgm:pt>
    <dgm:pt modelId="{00F6FD78-DCBE-4B19-8926-D23696E020EF}">
      <dgm:prSet/>
      <dgm:spPr/>
      <dgm:t>
        <a:bodyPr/>
        <a:lstStyle/>
        <a:p>
          <a:r>
            <a:rPr lang="en-US" dirty="0"/>
            <a:t>Enter into a contractual agreement with applicable vendors that they will meet the new reporting requirements. </a:t>
          </a:r>
        </a:p>
      </dgm:t>
    </dgm:pt>
    <dgm:pt modelId="{C6CA4121-1048-45B1-8FB6-589D28F3D3B4}" type="parTrans" cxnId="{24067709-52AC-4ED0-B86E-D0C5884E859C}">
      <dgm:prSet/>
      <dgm:spPr/>
      <dgm:t>
        <a:bodyPr/>
        <a:lstStyle/>
        <a:p>
          <a:endParaRPr lang="en-US"/>
        </a:p>
      </dgm:t>
    </dgm:pt>
    <dgm:pt modelId="{83F7EFD3-575B-4ACF-BBCE-E7B6271DB4ED}" type="sibTrans" cxnId="{24067709-52AC-4ED0-B86E-D0C5884E859C}">
      <dgm:prSet/>
      <dgm:spPr/>
      <dgm:t>
        <a:bodyPr/>
        <a:lstStyle/>
        <a:p>
          <a:endParaRPr lang="en-US"/>
        </a:p>
      </dgm:t>
    </dgm:pt>
    <dgm:pt modelId="{2A6ECAA7-B17B-4039-BD20-C53B70F720EF}">
      <dgm:prSet/>
      <dgm:spPr/>
      <dgm:t>
        <a:bodyPr/>
        <a:lstStyle/>
        <a:p>
          <a:r>
            <a:rPr lang="en-US"/>
            <a:t>Establish</a:t>
          </a:r>
        </a:p>
      </dgm:t>
    </dgm:pt>
    <dgm:pt modelId="{E967CE04-ACAF-4908-A19D-A2E56CC10154}" type="parTrans" cxnId="{8498BBF6-5C7F-40DF-8D6F-9991CB8B1456}">
      <dgm:prSet/>
      <dgm:spPr/>
      <dgm:t>
        <a:bodyPr/>
        <a:lstStyle/>
        <a:p>
          <a:endParaRPr lang="en-US"/>
        </a:p>
      </dgm:t>
    </dgm:pt>
    <dgm:pt modelId="{A871DE4B-00E4-41E2-8D1C-8904437796DC}" type="sibTrans" cxnId="{8498BBF6-5C7F-40DF-8D6F-9991CB8B1456}">
      <dgm:prSet/>
      <dgm:spPr/>
      <dgm:t>
        <a:bodyPr/>
        <a:lstStyle/>
        <a:p>
          <a:endParaRPr lang="en-US"/>
        </a:p>
      </dgm:t>
    </dgm:pt>
    <dgm:pt modelId="{85B72265-97E1-4886-94A9-06967FE5DA2B}">
      <dgm:prSet/>
      <dgm:spPr/>
      <dgm:t>
        <a:bodyPr/>
        <a:lstStyle/>
        <a:p>
          <a:r>
            <a:rPr lang="en-US"/>
            <a:t>Establish a strategy for reporting data by or among different vendors in a coordinated way. </a:t>
          </a:r>
        </a:p>
      </dgm:t>
    </dgm:pt>
    <dgm:pt modelId="{504A5EBC-C3E5-4925-BD2B-8E7DD1EFD888}" type="parTrans" cxnId="{35F5D25F-F477-47C5-83D4-2111C8A2DDD2}">
      <dgm:prSet/>
      <dgm:spPr/>
      <dgm:t>
        <a:bodyPr/>
        <a:lstStyle/>
        <a:p>
          <a:endParaRPr lang="en-US"/>
        </a:p>
      </dgm:t>
    </dgm:pt>
    <dgm:pt modelId="{8D39444B-B37E-4C70-BB4A-FC2561D49D61}" type="sibTrans" cxnId="{35F5D25F-F477-47C5-83D4-2111C8A2DDD2}">
      <dgm:prSet/>
      <dgm:spPr/>
      <dgm:t>
        <a:bodyPr/>
        <a:lstStyle/>
        <a:p>
          <a:endParaRPr lang="en-US"/>
        </a:p>
      </dgm:t>
    </dgm:pt>
    <dgm:pt modelId="{233EF1E8-779B-4B65-8BB7-14A5C697EBC9}">
      <dgm:prSet/>
      <dgm:spPr/>
      <dgm:t>
        <a:bodyPr/>
        <a:lstStyle/>
        <a:p>
          <a:r>
            <a:rPr lang="en-US"/>
            <a:t>Identify</a:t>
          </a:r>
        </a:p>
      </dgm:t>
    </dgm:pt>
    <dgm:pt modelId="{BA47BD92-D1A9-4664-8D4A-6FD73F873C82}" type="parTrans" cxnId="{9057BE69-0E6C-415F-B5C4-B67D7B43BC8A}">
      <dgm:prSet/>
      <dgm:spPr/>
      <dgm:t>
        <a:bodyPr/>
        <a:lstStyle/>
        <a:p>
          <a:endParaRPr lang="en-US"/>
        </a:p>
      </dgm:t>
    </dgm:pt>
    <dgm:pt modelId="{8FBF840E-6878-46E9-9F45-6CD103397A21}" type="sibTrans" cxnId="{9057BE69-0E6C-415F-B5C4-B67D7B43BC8A}">
      <dgm:prSet/>
      <dgm:spPr/>
      <dgm:t>
        <a:bodyPr/>
        <a:lstStyle/>
        <a:p>
          <a:endParaRPr lang="en-US"/>
        </a:p>
      </dgm:t>
    </dgm:pt>
    <dgm:pt modelId="{5AAF5EC3-7080-495E-AEEC-51A8F7FDB7B4}">
      <dgm:prSet/>
      <dgm:spPr/>
      <dgm:t>
        <a:bodyPr/>
        <a:lstStyle/>
        <a:p>
          <a:r>
            <a:rPr lang="en-US"/>
            <a:t>Identify the data that the plan(s) will need to provide information to the vendor (or, if the plan sponsor is self-reporting, the information that applicable vendors will need to provide).</a:t>
          </a:r>
        </a:p>
      </dgm:t>
    </dgm:pt>
    <dgm:pt modelId="{3A1C991C-770A-4776-B26D-72993E085567}" type="parTrans" cxnId="{9E2B54FE-BF92-4CEF-92C4-3022506899F9}">
      <dgm:prSet/>
      <dgm:spPr/>
      <dgm:t>
        <a:bodyPr/>
        <a:lstStyle/>
        <a:p>
          <a:endParaRPr lang="en-US"/>
        </a:p>
      </dgm:t>
    </dgm:pt>
    <dgm:pt modelId="{2060E93C-AB1B-4424-B08E-E915767D33B9}" type="sibTrans" cxnId="{9E2B54FE-BF92-4CEF-92C4-3022506899F9}">
      <dgm:prSet/>
      <dgm:spPr/>
      <dgm:t>
        <a:bodyPr/>
        <a:lstStyle/>
        <a:p>
          <a:endParaRPr lang="en-US"/>
        </a:p>
      </dgm:t>
    </dgm:pt>
    <dgm:pt modelId="{B63BBF6E-9ED7-4DA2-82E6-A0387F52E972}">
      <dgm:prSet/>
      <dgm:spPr/>
      <dgm:t>
        <a:bodyPr/>
        <a:lstStyle/>
        <a:p>
          <a:r>
            <a:rPr lang="en-US"/>
            <a:t>Reach out</a:t>
          </a:r>
        </a:p>
      </dgm:t>
    </dgm:pt>
    <dgm:pt modelId="{C1B5EDDA-4B97-46C5-B325-5E592E9C6AF9}" type="parTrans" cxnId="{0E919641-A8AC-4B1B-87C2-F2DBD212B7C2}">
      <dgm:prSet/>
      <dgm:spPr/>
      <dgm:t>
        <a:bodyPr/>
        <a:lstStyle/>
        <a:p>
          <a:endParaRPr lang="en-US"/>
        </a:p>
      </dgm:t>
    </dgm:pt>
    <dgm:pt modelId="{18B6B599-82F2-4EA3-911A-F04D47649B4C}" type="sibTrans" cxnId="{0E919641-A8AC-4B1B-87C2-F2DBD212B7C2}">
      <dgm:prSet/>
      <dgm:spPr/>
      <dgm:t>
        <a:bodyPr/>
        <a:lstStyle/>
        <a:p>
          <a:endParaRPr lang="en-US"/>
        </a:p>
      </dgm:t>
    </dgm:pt>
    <dgm:pt modelId="{17F1A792-EA53-4E9F-A67D-47C0BF344BC8}">
      <dgm:prSet/>
      <dgm:spPr/>
      <dgm:t>
        <a:bodyPr/>
        <a:lstStyle/>
        <a:p>
          <a:r>
            <a:rPr lang="en-US"/>
            <a:t>Reach out to their carriers and administrators to confirm that they are prepared to comply with the requirements and to find out what information the employer may need to provide.</a:t>
          </a:r>
        </a:p>
      </dgm:t>
    </dgm:pt>
    <dgm:pt modelId="{C2A15A97-17AC-454E-BB49-13507C7E0157}" type="parTrans" cxnId="{D7BBE94C-766F-465C-AC5C-A5A341ABBCCF}">
      <dgm:prSet/>
      <dgm:spPr/>
      <dgm:t>
        <a:bodyPr/>
        <a:lstStyle/>
        <a:p>
          <a:endParaRPr lang="en-US"/>
        </a:p>
      </dgm:t>
    </dgm:pt>
    <dgm:pt modelId="{675643D0-BD8E-480A-A6BC-EE3091E27740}" type="sibTrans" cxnId="{D7BBE94C-766F-465C-AC5C-A5A341ABBCCF}">
      <dgm:prSet/>
      <dgm:spPr/>
      <dgm:t>
        <a:bodyPr/>
        <a:lstStyle/>
        <a:p>
          <a:endParaRPr lang="en-US"/>
        </a:p>
      </dgm:t>
    </dgm:pt>
    <dgm:pt modelId="{D20A654F-CCCB-4EA8-BF8F-C2AE5D8AC74C}" type="pres">
      <dgm:prSet presAssocID="{DC5E6650-48C0-443F-B6A3-E1858076CFED}" presName="Name0" presStyleCnt="0">
        <dgm:presLayoutVars>
          <dgm:dir/>
          <dgm:animLvl val="lvl"/>
          <dgm:resizeHandles val="exact"/>
        </dgm:presLayoutVars>
      </dgm:prSet>
      <dgm:spPr/>
    </dgm:pt>
    <dgm:pt modelId="{4626AEA0-F12A-4C19-81AD-81635EFFA9E9}" type="pres">
      <dgm:prSet presAssocID="{C86ED719-B073-4663-97F6-BE50AB822F1D}" presName="composite" presStyleCnt="0"/>
      <dgm:spPr/>
    </dgm:pt>
    <dgm:pt modelId="{705DBF23-418A-49CE-97EF-A9CF9CE35E30}" type="pres">
      <dgm:prSet presAssocID="{C86ED719-B073-4663-97F6-BE50AB822F1D}" presName="parTx" presStyleLbl="alignNode1" presStyleIdx="0" presStyleCnt="5">
        <dgm:presLayoutVars>
          <dgm:chMax val="0"/>
          <dgm:chPref val="0"/>
        </dgm:presLayoutVars>
      </dgm:prSet>
      <dgm:spPr/>
    </dgm:pt>
    <dgm:pt modelId="{DAA434C8-8AAE-453A-8FA6-EC392DD6182D}" type="pres">
      <dgm:prSet presAssocID="{C86ED719-B073-4663-97F6-BE50AB822F1D}" presName="desTx" presStyleLbl="alignAccFollowNode1" presStyleIdx="0" presStyleCnt="5">
        <dgm:presLayoutVars/>
      </dgm:prSet>
      <dgm:spPr/>
    </dgm:pt>
    <dgm:pt modelId="{E8613903-2C5A-464B-8881-C5DA9CD5C55A}" type="pres">
      <dgm:prSet presAssocID="{2969F07D-D4E6-4B5B-AAB7-FDF884733731}" presName="space" presStyleCnt="0"/>
      <dgm:spPr/>
    </dgm:pt>
    <dgm:pt modelId="{702F3121-0B38-4015-8E03-922C2D1B5E95}" type="pres">
      <dgm:prSet presAssocID="{6FDC6D03-286A-49CA-AE84-488296203127}" presName="composite" presStyleCnt="0"/>
      <dgm:spPr/>
    </dgm:pt>
    <dgm:pt modelId="{F950C3D6-75BD-4CF9-A12D-56BEC2D439BF}" type="pres">
      <dgm:prSet presAssocID="{6FDC6D03-286A-49CA-AE84-488296203127}" presName="parTx" presStyleLbl="alignNode1" presStyleIdx="1" presStyleCnt="5">
        <dgm:presLayoutVars>
          <dgm:chMax val="0"/>
          <dgm:chPref val="0"/>
        </dgm:presLayoutVars>
      </dgm:prSet>
      <dgm:spPr/>
    </dgm:pt>
    <dgm:pt modelId="{0EBC35B6-DD92-46FA-8C9F-CAAF4A36D35B}" type="pres">
      <dgm:prSet presAssocID="{6FDC6D03-286A-49CA-AE84-488296203127}" presName="desTx" presStyleLbl="alignAccFollowNode1" presStyleIdx="1" presStyleCnt="5">
        <dgm:presLayoutVars/>
      </dgm:prSet>
      <dgm:spPr/>
    </dgm:pt>
    <dgm:pt modelId="{7120F009-6676-423E-A248-0EABB9266C5F}" type="pres">
      <dgm:prSet presAssocID="{28D9918D-5A1A-4307-8813-5446120D6369}" presName="space" presStyleCnt="0"/>
      <dgm:spPr/>
    </dgm:pt>
    <dgm:pt modelId="{6EE8130A-4805-4242-AA32-25812B77E4CD}" type="pres">
      <dgm:prSet presAssocID="{2A6ECAA7-B17B-4039-BD20-C53B70F720EF}" presName="composite" presStyleCnt="0"/>
      <dgm:spPr/>
    </dgm:pt>
    <dgm:pt modelId="{27070E83-BC77-47E4-9A69-F0E624C94484}" type="pres">
      <dgm:prSet presAssocID="{2A6ECAA7-B17B-4039-BD20-C53B70F720EF}" presName="parTx" presStyleLbl="alignNode1" presStyleIdx="2" presStyleCnt="5">
        <dgm:presLayoutVars>
          <dgm:chMax val="0"/>
          <dgm:chPref val="0"/>
        </dgm:presLayoutVars>
      </dgm:prSet>
      <dgm:spPr/>
    </dgm:pt>
    <dgm:pt modelId="{3E8A14A0-648B-4698-B72D-F0C4394C83FC}" type="pres">
      <dgm:prSet presAssocID="{2A6ECAA7-B17B-4039-BD20-C53B70F720EF}" presName="desTx" presStyleLbl="alignAccFollowNode1" presStyleIdx="2" presStyleCnt="5">
        <dgm:presLayoutVars/>
      </dgm:prSet>
      <dgm:spPr/>
    </dgm:pt>
    <dgm:pt modelId="{8B9C5C55-B0F3-4C59-A132-3A14D46B52F2}" type="pres">
      <dgm:prSet presAssocID="{A871DE4B-00E4-41E2-8D1C-8904437796DC}" presName="space" presStyleCnt="0"/>
      <dgm:spPr/>
    </dgm:pt>
    <dgm:pt modelId="{636F822D-C81C-47A4-ABAA-8819A65DE8E9}" type="pres">
      <dgm:prSet presAssocID="{233EF1E8-779B-4B65-8BB7-14A5C697EBC9}" presName="composite" presStyleCnt="0"/>
      <dgm:spPr/>
    </dgm:pt>
    <dgm:pt modelId="{0BF84BDC-0263-4EC7-A510-6DA36ADBA18A}" type="pres">
      <dgm:prSet presAssocID="{233EF1E8-779B-4B65-8BB7-14A5C697EBC9}" presName="parTx" presStyleLbl="alignNode1" presStyleIdx="3" presStyleCnt="5">
        <dgm:presLayoutVars>
          <dgm:chMax val="0"/>
          <dgm:chPref val="0"/>
        </dgm:presLayoutVars>
      </dgm:prSet>
      <dgm:spPr/>
    </dgm:pt>
    <dgm:pt modelId="{8A682F55-D1A5-4261-A016-4C3147523A7A}" type="pres">
      <dgm:prSet presAssocID="{233EF1E8-779B-4B65-8BB7-14A5C697EBC9}" presName="desTx" presStyleLbl="alignAccFollowNode1" presStyleIdx="3" presStyleCnt="5">
        <dgm:presLayoutVars/>
      </dgm:prSet>
      <dgm:spPr/>
    </dgm:pt>
    <dgm:pt modelId="{E2ADA047-0C96-4B20-8F3F-E5565BCF6108}" type="pres">
      <dgm:prSet presAssocID="{8FBF840E-6878-46E9-9F45-6CD103397A21}" presName="space" presStyleCnt="0"/>
      <dgm:spPr/>
    </dgm:pt>
    <dgm:pt modelId="{A7D7491B-1575-4CDD-A50C-D6382B57C8A2}" type="pres">
      <dgm:prSet presAssocID="{B63BBF6E-9ED7-4DA2-82E6-A0387F52E972}" presName="composite" presStyleCnt="0"/>
      <dgm:spPr/>
    </dgm:pt>
    <dgm:pt modelId="{0FB7BA49-4963-4647-B411-4F4A50C54FF5}" type="pres">
      <dgm:prSet presAssocID="{B63BBF6E-9ED7-4DA2-82E6-A0387F52E972}" presName="parTx" presStyleLbl="alignNode1" presStyleIdx="4" presStyleCnt="5">
        <dgm:presLayoutVars>
          <dgm:chMax val="0"/>
          <dgm:chPref val="0"/>
        </dgm:presLayoutVars>
      </dgm:prSet>
      <dgm:spPr/>
    </dgm:pt>
    <dgm:pt modelId="{5280D594-5DE4-425B-97DB-D884BF2B8261}" type="pres">
      <dgm:prSet presAssocID="{B63BBF6E-9ED7-4DA2-82E6-A0387F52E972}" presName="desTx" presStyleLbl="alignAccFollowNode1" presStyleIdx="4" presStyleCnt="5">
        <dgm:presLayoutVars/>
      </dgm:prSet>
      <dgm:spPr/>
    </dgm:pt>
  </dgm:ptLst>
  <dgm:cxnLst>
    <dgm:cxn modelId="{2A4E9E07-52C2-44DB-B291-6FFF425E9866}" type="presOf" srcId="{00F6FD78-DCBE-4B19-8926-D23696E020EF}" destId="{0EBC35B6-DD92-46FA-8C9F-CAAF4A36D35B}" srcOrd="0" destOrd="0" presId="urn:microsoft.com/office/officeart/2016/7/layout/ChevronBlockProcess"/>
    <dgm:cxn modelId="{24067709-52AC-4ED0-B86E-D0C5884E859C}" srcId="{6FDC6D03-286A-49CA-AE84-488296203127}" destId="{00F6FD78-DCBE-4B19-8926-D23696E020EF}" srcOrd="0" destOrd="0" parTransId="{C6CA4121-1048-45B1-8FB6-589D28F3D3B4}" sibTransId="{83F7EFD3-575B-4ACF-BBCE-E7B6271DB4ED}"/>
    <dgm:cxn modelId="{0D51450E-99FD-432D-9E5B-2D520C764ECD}" type="presOf" srcId="{C191A05C-8AA2-4CEB-B7F6-9714881F551E}" destId="{DAA434C8-8AAE-453A-8FA6-EC392DD6182D}" srcOrd="0" destOrd="0" presId="urn:microsoft.com/office/officeart/2016/7/layout/ChevronBlockProcess"/>
    <dgm:cxn modelId="{6FC0A50E-900E-4E91-A36D-578C18EBCD4B}" type="presOf" srcId="{DC5E6650-48C0-443F-B6A3-E1858076CFED}" destId="{D20A654F-CCCB-4EA8-BF8F-C2AE5D8AC74C}" srcOrd="0" destOrd="0" presId="urn:microsoft.com/office/officeart/2016/7/layout/ChevronBlockProcess"/>
    <dgm:cxn modelId="{B2AD8E2C-5154-4917-B4BF-C6D06F2F4FC4}" srcId="{DC5E6650-48C0-443F-B6A3-E1858076CFED}" destId="{6FDC6D03-286A-49CA-AE84-488296203127}" srcOrd="1" destOrd="0" parTransId="{0F89B045-3559-49E6-86AF-C6004567AC12}" sibTransId="{28D9918D-5A1A-4307-8813-5446120D6369}"/>
    <dgm:cxn modelId="{35F5D25F-F477-47C5-83D4-2111C8A2DDD2}" srcId="{2A6ECAA7-B17B-4039-BD20-C53B70F720EF}" destId="{85B72265-97E1-4886-94A9-06967FE5DA2B}" srcOrd="0" destOrd="0" parTransId="{504A5EBC-C3E5-4925-BD2B-8E7DD1EFD888}" sibTransId="{8D39444B-B37E-4C70-BB4A-FC2561D49D61}"/>
    <dgm:cxn modelId="{0E919641-A8AC-4B1B-87C2-F2DBD212B7C2}" srcId="{DC5E6650-48C0-443F-B6A3-E1858076CFED}" destId="{B63BBF6E-9ED7-4DA2-82E6-A0387F52E972}" srcOrd="4" destOrd="0" parTransId="{C1B5EDDA-4B97-46C5-B325-5E592E9C6AF9}" sibTransId="{18B6B599-82F2-4EA3-911A-F04D47649B4C}"/>
    <dgm:cxn modelId="{9057BE69-0E6C-415F-B5C4-B67D7B43BC8A}" srcId="{DC5E6650-48C0-443F-B6A3-E1858076CFED}" destId="{233EF1E8-779B-4B65-8BB7-14A5C697EBC9}" srcOrd="3" destOrd="0" parTransId="{BA47BD92-D1A9-4664-8D4A-6FD73F873C82}" sibTransId="{8FBF840E-6878-46E9-9F45-6CD103397A21}"/>
    <dgm:cxn modelId="{B5A0554A-0D3E-44F5-84BC-DE5F4C7BC4FB}" type="presOf" srcId="{C86ED719-B073-4663-97F6-BE50AB822F1D}" destId="{705DBF23-418A-49CE-97EF-A9CF9CE35E30}" srcOrd="0" destOrd="0" presId="urn:microsoft.com/office/officeart/2016/7/layout/ChevronBlockProcess"/>
    <dgm:cxn modelId="{009DB36A-3EAF-45DF-94D8-4AE7BD6234C3}" type="presOf" srcId="{85B72265-97E1-4886-94A9-06967FE5DA2B}" destId="{3E8A14A0-648B-4698-B72D-F0C4394C83FC}" srcOrd="0" destOrd="0" presId="urn:microsoft.com/office/officeart/2016/7/layout/ChevronBlockProcess"/>
    <dgm:cxn modelId="{D7BBE94C-766F-465C-AC5C-A5A341ABBCCF}" srcId="{B63BBF6E-9ED7-4DA2-82E6-A0387F52E972}" destId="{17F1A792-EA53-4E9F-A67D-47C0BF344BC8}" srcOrd="0" destOrd="0" parTransId="{C2A15A97-17AC-454E-BB49-13507C7E0157}" sibTransId="{675643D0-BD8E-480A-A6BC-EE3091E27740}"/>
    <dgm:cxn modelId="{72D21E75-DC2B-49C3-BBCD-A1FECFDE1AA6}" srcId="{DC5E6650-48C0-443F-B6A3-E1858076CFED}" destId="{C86ED719-B073-4663-97F6-BE50AB822F1D}" srcOrd="0" destOrd="0" parTransId="{B4CACB0E-2024-4B89-A797-A06E5B023A4F}" sibTransId="{2969F07D-D4E6-4B5B-AAB7-FDF884733731}"/>
    <dgm:cxn modelId="{FA9DBB58-5F2F-48A8-B867-7E7D3EE02000}" type="presOf" srcId="{233EF1E8-779B-4B65-8BB7-14A5C697EBC9}" destId="{0BF84BDC-0263-4EC7-A510-6DA36ADBA18A}" srcOrd="0" destOrd="0" presId="urn:microsoft.com/office/officeart/2016/7/layout/ChevronBlockProcess"/>
    <dgm:cxn modelId="{C0DF4087-4270-42C8-84B3-8B029A1EB05C}" srcId="{C86ED719-B073-4663-97F6-BE50AB822F1D}" destId="{C191A05C-8AA2-4CEB-B7F6-9714881F551E}" srcOrd="0" destOrd="0" parTransId="{C6F3F9A8-631E-4068-940E-BA118BBCEDA6}" sibTransId="{41796F7A-C5AE-4B27-86B4-629385DA84BD}"/>
    <dgm:cxn modelId="{B9FB7AA8-DBD9-40EB-B116-9EC4F2C11E62}" type="presOf" srcId="{2A6ECAA7-B17B-4039-BD20-C53B70F720EF}" destId="{27070E83-BC77-47E4-9A69-F0E624C94484}" srcOrd="0" destOrd="0" presId="urn:microsoft.com/office/officeart/2016/7/layout/ChevronBlockProcess"/>
    <dgm:cxn modelId="{1923DFBD-9AD7-471C-BF41-8D88BC1E75E4}" type="presOf" srcId="{5AAF5EC3-7080-495E-AEEC-51A8F7FDB7B4}" destId="{8A682F55-D1A5-4261-A016-4C3147523A7A}" srcOrd="0" destOrd="0" presId="urn:microsoft.com/office/officeart/2016/7/layout/ChevronBlockProcess"/>
    <dgm:cxn modelId="{C0AFA3C7-88EA-4D12-8DC2-971C303D034B}" type="presOf" srcId="{B63BBF6E-9ED7-4DA2-82E6-A0387F52E972}" destId="{0FB7BA49-4963-4647-B411-4F4A50C54FF5}" srcOrd="0" destOrd="0" presId="urn:microsoft.com/office/officeart/2016/7/layout/ChevronBlockProcess"/>
    <dgm:cxn modelId="{D78807D1-2C13-4F53-B11A-76FFF3663B42}" type="presOf" srcId="{17F1A792-EA53-4E9F-A67D-47C0BF344BC8}" destId="{5280D594-5DE4-425B-97DB-D884BF2B8261}" srcOrd="0" destOrd="0" presId="urn:microsoft.com/office/officeart/2016/7/layout/ChevronBlockProcess"/>
    <dgm:cxn modelId="{B96741E1-A190-41B6-95FA-F97A559E5B1F}" type="presOf" srcId="{6FDC6D03-286A-49CA-AE84-488296203127}" destId="{F950C3D6-75BD-4CF9-A12D-56BEC2D439BF}" srcOrd="0" destOrd="0" presId="urn:microsoft.com/office/officeart/2016/7/layout/ChevronBlockProcess"/>
    <dgm:cxn modelId="{8498BBF6-5C7F-40DF-8D6F-9991CB8B1456}" srcId="{DC5E6650-48C0-443F-B6A3-E1858076CFED}" destId="{2A6ECAA7-B17B-4039-BD20-C53B70F720EF}" srcOrd="2" destOrd="0" parTransId="{E967CE04-ACAF-4908-A19D-A2E56CC10154}" sibTransId="{A871DE4B-00E4-41E2-8D1C-8904437796DC}"/>
    <dgm:cxn modelId="{9E2B54FE-BF92-4CEF-92C4-3022506899F9}" srcId="{233EF1E8-779B-4B65-8BB7-14A5C697EBC9}" destId="{5AAF5EC3-7080-495E-AEEC-51A8F7FDB7B4}" srcOrd="0" destOrd="0" parTransId="{3A1C991C-770A-4776-B26D-72993E085567}" sibTransId="{2060E93C-AB1B-4424-B08E-E915767D33B9}"/>
    <dgm:cxn modelId="{1B87B8A8-1F22-434B-84FA-5C7470B91EC4}" type="presParOf" srcId="{D20A654F-CCCB-4EA8-BF8F-C2AE5D8AC74C}" destId="{4626AEA0-F12A-4C19-81AD-81635EFFA9E9}" srcOrd="0" destOrd="0" presId="urn:microsoft.com/office/officeart/2016/7/layout/ChevronBlockProcess"/>
    <dgm:cxn modelId="{DB3CB446-ECC1-4738-8316-E8A056DE68D9}" type="presParOf" srcId="{4626AEA0-F12A-4C19-81AD-81635EFFA9E9}" destId="{705DBF23-418A-49CE-97EF-A9CF9CE35E30}" srcOrd="0" destOrd="0" presId="urn:microsoft.com/office/officeart/2016/7/layout/ChevronBlockProcess"/>
    <dgm:cxn modelId="{46AA4436-422C-4E36-A395-29E68D04B928}" type="presParOf" srcId="{4626AEA0-F12A-4C19-81AD-81635EFFA9E9}" destId="{DAA434C8-8AAE-453A-8FA6-EC392DD6182D}" srcOrd="1" destOrd="0" presId="urn:microsoft.com/office/officeart/2016/7/layout/ChevronBlockProcess"/>
    <dgm:cxn modelId="{E328272E-2B3E-426E-8AEE-A36C2CA75B7E}" type="presParOf" srcId="{D20A654F-CCCB-4EA8-BF8F-C2AE5D8AC74C}" destId="{E8613903-2C5A-464B-8881-C5DA9CD5C55A}" srcOrd="1" destOrd="0" presId="urn:microsoft.com/office/officeart/2016/7/layout/ChevronBlockProcess"/>
    <dgm:cxn modelId="{21BE99E4-BEE2-422C-972D-EAF91EA7939B}" type="presParOf" srcId="{D20A654F-CCCB-4EA8-BF8F-C2AE5D8AC74C}" destId="{702F3121-0B38-4015-8E03-922C2D1B5E95}" srcOrd="2" destOrd="0" presId="urn:microsoft.com/office/officeart/2016/7/layout/ChevronBlockProcess"/>
    <dgm:cxn modelId="{EBB32AE6-7FBE-4D0B-A7D5-6A536D152B92}" type="presParOf" srcId="{702F3121-0B38-4015-8E03-922C2D1B5E95}" destId="{F950C3D6-75BD-4CF9-A12D-56BEC2D439BF}" srcOrd="0" destOrd="0" presId="urn:microsoft.com/office/officeart/2016/7/layout/ChevronBlockProcess"/>
    <dgm:cxn modelId="{EAD415CE-D5C3-47BB-B604-939D0F43D7BD}" type="presParOf" srcId="{702F3121-0B38-4015-8E03-922C2D1B5E95}" destId="{0EBC35B6-DD92-46FA-8C9F-CAAF4A36D35B}" srcOrd="1" destOrd="0" presId="urn:microsoft.com/office/officeart/2016/7/layout/ChevronBlockProcess"/>
    <dgm:cxn modelId="{41A0DDA9-1800-4B49-8371-47BAC9C61D73}" type="presParOf" srcId="{D20A654F-CCCB-4EA8-BF8F-C2AE5D8AC74C}" destId="{7120F009-6676-423E-A248-0EABB9266C5F}" srcOrd="3" destOrd="0" presId="urn:microsoft.com/office/officeart/2016/7/layout/ChevronBlockProcess"/>
    <dgm:cxn modelId="{1BF539FD-92F1-4EA2-9621-112A2EE90EB7}" type="presParOf" srcId="{D20A654F-CCCB-4EA8-BF8F-C2AE5D8AC74C}" destId="{6EE8130A-4805-4242-AA32-25812B77E4CD}" srcOrd="4" destOrd="0" presId="urn:microsoft.com/office/officeart/2016/7/layout/ChevronBlockProcess"/>
    <dgm:cxn modelId="{A27FB5C4-79B4-4BF3-ABD0-402BD049167E}" type="presParOf" srcId="{6EE8130A-4805-4242-AA32-25812B77E4CD}" destId="{27070E83-BC77-47E4-9A69-F0E624C94484}" srcOrd="0" destOrd="0" presId="urn:microsoft.com/office/officeart/2016/7/layout/ChevronBlockProcess"/>
    <dgm:cxn modelId="{EDE8EE36-AC2B-4161-9DA9-9EAEBFE7FD02}" type="presParOf" srcId="{6EE8130A-4805-4242-AA32-25812B77E4CD}" destId="{3E8A14A0-648B-4698-B72D-F0C4394C83FC}" srcOrd="1" destOrd="0" presId="urn:microsoft.com/office/officeart/2016/7/layout/ChevronBlockProcess"/>
    <dgm:cxn modelId="{403DD9D7-B100-4E4E-861F-2BEDD5076D45}" type="presParOf" srcId="{D20A654F-CCCB-4EA8-BF8F-C2AE5D8AC74C}" destId="{8B9C5C55-B0F3-4C59-A132-3A14D46B52F2}" srcOrd="5" destOrd="0" presId="urn:microsoft.com/office/officeart/2016/7/layout/ChevronBlockProcess"/>
    <dgm:cxn modelId="{5F406852-FFBD-4521-AABE-2D1007F6DEF2}" type="presParOf" srcId="{D20A654F-CCCB-4EA8-BF8F-C2AE5D8AC74C}" destId="{636F822D-C81C-47A4-ABAA-8819A65DE8E9}" srcOrd="6" destOrd="0" presId="urn:microsoft.com/office/officeart/2016/7/layout/ChevronBlockProcess"/>
    <dgm:cxn modelId="{B5F6C658-796D-4F49-997B-5E01D724555B}" type="presParOf" srcId="{636F822D-C81C-47A4-ABAA-8819A65DE8E9}" destId="{0BF84BDC-0263-4EC7-A510-6DA36ADBA18A}" srcOrd="0" destOrd="0" presId="urn:microsoft.com/office/officeart/2016/7/layout/ChevronBlockProcess"/>
    <dgm:cxn modelId="{5EF9AA28-96D0-4C29-90E4-332E09DACD29}" type="presParOf" srcId="{636F822D-C81C-47A4-ABAA-8819A65DE8E9}" destId="{8A682F55-D1A5-4261-A016-4C3147523A7A}" srcOrd="1" destOrd="0" presId="urn:microsoft.com/office/officeart/2016/7/layout/ChevronBlockProcess"/>
    <dgm:cxn modelId="{2AB8F800-DF95-4264-81BB-353C99D1E51A}" type="presParOf" srcId="{D20A654F-CCCB-4EA8-BF8F-C2AE5D8AC74C}" destId="{E2ADA047-0C96-4B20-8F3F-E5565BCF6108}" srcOrd="7" destOrd="0" presId="urn:microsoft.com/office/officeart/2016/7/layout/ChevronBlockProcess"/>
    <dgm:cxn modelId="{48B97163-ABA0-4336-A21D-41B71563E7B5}" type="presParOf" srcId="{D20A654F-CCCB-4EA8-BF8F-C2AE5D8AC74C}" destId="{A7D7491B-1575-4CDD-A50C-D6382B57C8A2}" srcOrd="8" destOrd="0" presId="urn:microsoft.com/office/officeart/2016/7/layout/ChevronBlockProcess"/>
    <dgm:cxn modelId="{A1A425A8-AFFA-4264-8EAC-3D2346E25FB5}" type="presParOf" srcId="{A7D7491B-1575-4CDD-A50C-D6382B57C8A2}" destId="{0FB7BA49-4963-4647-B411-4F4A50C54FF5}" srcOrd="0" destOrd="0" presId="urn:microsoft.com/office/officeart/2016/7/layout/ChevronBlockProcess"/>
    <dgm:cxn modelId="{F01649C5-0432-4A80-B8CA-B20A26C286DE}" type="presParOf" srcId="{A7D7491B-1575-4CDD-A50C-D6382B57C8A2}" destId="{5280D594-5DE4-425B-97DB-D884BF2B8261}"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9460A-AC27-42EC-BC72-F2F5BA5A467A}">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2CBF8-DAE3-4A32-8B6B-5695133804A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91BF6D-6D61-45AF-94A5-8FE0D321FB8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The information herein should not be construed as legal or tax advice in </a:t>
          </a:r>
          <a:br>
            <a:rPr lang="en-US" sz="2100" b="1" kern="1200" dirty="0"/>
          </a:br>
          <a:r>
            <a:rPr lang="en-US" sz="2100" b="1" kern="1200" dirty="0"/>
            <a:t>any way.</a:t>
          </a:r>
          <a:endParaRPr lang="en-US" sz="2100" kern="1200" dirty="0"/>
        </a:p>
      </dsp:txBody>
      <dsp:txXfrm>
        <a:off x="1435590" y="531"/>
        <a:ext cx="9080009" cy="1242935"/>
      </dsp:txXfrm>
    </dsp:sp>
    <dsp:sp modelId="{12187E06-9D8B-44A1-A2E1-4B347D1784FB}">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E8FA0-E1A6-4661-A4ED-0AD43B9993F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0E1BD-70FB-4CDB-BA83-5A6985DAD3C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This presentation is meant for informational and educational content only.  Neither the presenter, or the sponsors, or sources referred to make any warranty of any kind concerning this information.  </a:t>
          </a:r>
          <a:endParaRPr lang="en-US" sz="2100" kern="1200" dirty="0"/>
        </a:p>
      </dsp:txBody>
      <dsp:txXfrm>
        <a:off x="1435590" y="1554201"/>
        <a:ext cx="9080009" cy="1242935"/>
      </dsp:txXfrm>
    </dsp:sp>
    <dsp:sp modelId="{B7C267C2-AC95-4628-A628-047313F7D43C}">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4F58A1-80BD-4CD0-8719-E88888A42DF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D6918-7752-4AFF-9BCF-E300B924C4A1}">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1" kern="1200" dirty="0"/>
            <a:t>You should seek the advice of your attorney or tax advisor for specific information pertaining to any business.</a:t>
          </a:r>
          <a:endParaRPr lang="en-US" sz="21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68C3A-1505-4451-A246-7769429A750E}">
      <dsp:nvSpPr>
        <dsp:cNvPr id="0" name=""/>
        <dsp:cNvSpPr/>
      </dsp:nvSpPr>
      <dsp:spPr>
        <a:xfrm>
          <a:off x="0" y="655343"/>
          <a:ext cx="6263640" cy="99450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rgbClr val="000000"/>
              </a:solidFill>
            </a:rPr>
            <a:t>The data submitted by insurance companies and employer-based health plans will help to:</a:t>
          </a:r>
        </a:p>
      </dsp:txBody>
      <dsp:txXfrm>
        <a:off x="48547" y="703890"/>
        <a:ext cx="6166546" cy="897406"/>
      </dsp:txXfrm>
    </dsp:sp>
    <dsp:sp modelId="{BC2209E7-BE32-4D35-84EB-71DE24D34BE5}">
      <dsp:nvSpPr>
        <dsp:cNvPr id="0" name=""/>
        <dsp:cNvSpPr/>
      </dsp:nvSpPr>
      <dsp:spPr>
        <a:xfrm>
          <a:off x="0" y="1721843"/>
          <a:ext cx="6263640" cy="99450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Identify major drivers of increases in prescription drug and health care spending</a:t>
          </a:r>
        </a:p>
      </dsp:txBody>
      <dsp:txXfrm>
        <a:off x="48547" y="1770390"/>
        <a:ext cx="6166546" cy="897406"/>
      </dsp:txXfrm>
    </dsp:sp>
    <dsp:sp modelId="{C87A5624-1C1D-4B41-AC07-80016C76A606}">
      <dsp:nvSpPr>
        <dsp:cNvPr id="0" name=""/>
        <dsp:cNvSpPr/>
      </dsp:nvSpPr>
      <dsp:spPr>
        <a:xfrm>
          <a:off x="0" y="2788343"/>
          <a:ext cx="6263640" cy="9945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Understand how prescription drug rebates impact premiums and out-of-pocket costs</a:t>
          </a:r>
        </a:p>
      </dsp:txBody>
      <dsp:txXfrm>
        <a:off x="48547" y="2836890"/>
        <a:ext cx="6166546" cy="897406"/>
      </dsp:txXfrm>
    </dsp:sp>
    <dsp:sp modelId="{BB93D70D-CAD9-4E54-B62E-07F85A774E7C}">
      <dsp:nvSpPr>
        <dsp:cNvPr id="0" name=""/>
        <dsp:cNvSpPr/>
      </dsp:nvSpPr>
      <dsp:spPr>
        <a:xfrm>
          <a:off x="0" y="3854844"/>
          <a:ext cx="6263640"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Promote transparency in prescription drug pricing</a:t>
          </a:r>
        </a:p>
      </dsp:txBody>
      <dsp:txXfrm>
        <a:off x="48547" y="3903391"/>
        <a:ext cx="6166546" cy="89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DBF23-418A-49CE-97EF-A9CF9CE35E30}">
      <dsp:nvSpPr>
        <dsp:cNvPr id="0" name=""/>
        <dsp:cNvSpPr/>
      </dsp:nvSpPr>
      <dsp:spPr>
        <a:xfrm>
          <a:off x="8879" y="226067"/>
          <a:ext cx="2141589" cy="64247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sz="2800" kern="1200"/>
            <a:t>Identify</a:t>
          </a:r>
        </a:p>
      </dsp:txBody>
      <dsp:txXfrm>
        <a:off x="201622" y="226067"/>
        <a:ext cx="1756103" cy="642476"/>
      </dsp:txXfrm>
    </dsp:sp>
    <dsp:sp modelId="{DAA434C8-8AAE-453A-8FA6-EC392DD6182D}">
      <dsp:nvSpPr>
        <dsp:cNvPr id="0" name=""/>
        <dsp:cNvSpPr/>
      </dsp:nvSpPr>
      <dsp:spPr>
        <a:xfrm>
          <a:off x="8879" y="868544"/>
          <a:ext cx="1948846" cy="378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02" tIns="154002" rIns="154002" bIns="308004" numCol="1" spcCol="1270" anchor="t" anchorCtr="0">
          <a:noAutofit/>
        </a:bodyPr>
        <a:lstStyle/>
        <a:p>
          <a:pPr marL="0" lvl="0" indent="0" algn="l" defTabSz="800100">
            <a:lnSpc>
              <a:spcPct val="90000"/>
            </a:lnSpc>
            <a:spcBef>
              <a:spcPct val="0"/>
            </a:spcBef>
            <a:spcAft>
              <a:spcPct val="35000"/>
            </a:spcAft>
            <a:buNone/>
          </a:pPr>
          <a:r>
            <a:rPr lang="en-US" sz="1800" kern="1200" dirty="0"/>
            <a:t>Identify the plan vendors that will administer claims for prescription drugs and other health care costs or confirm that a data warehouse vendor has the information necessary to meet reporting requirements. </a:t>
          </a:r>
        </a:p>
      </dsp:txBody>
      <dsp:txXfrm>
        <a:off x="8879" y="868544"/>
        <a:ext cx="1948846" cy="3786950"/>
      </dsp:txXfrm>
    </dsp:sp>
    <dsp:sp modelId="{F950C3D6-75BD-4CF9-A12D-56BEC2D439BF}">
      <dsp:nvSpPr>
        <dsp:cNvPr id="0" name=""/>
        <dsp:cNvSpPr/>
      </dsp:nvSpPr>
      <dsp:spPr>
        <a:xfrm>
          <a:off x="2097942" y="226067"/>
          <a:ext cx="2141589" cy="64247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sz="2800" kern="1200"/>
            <a:t>Enter</a:t>
          </a:r>
        </a:p>
      </dsp:txBody>
      <dsp:txXfrm>
        <a:off x="2290685" y="226067"/>
        <a:ext cx="1756103" cy="642476"/>
      </dsp:txXfrm>
    </dsp:sp>
    <dsp:sp modelId="{0EBC35B6-DD92-46FA-8C9F-CAAF4A36D35B}">
      <dsp:nvSpPr>
        <dsp:cNvPr id="0" name=""/>
        <dsp:cNvSpPr/>
      </dsp:nvSpPr>
      <dsp:spPr>
        <a:xfrm>
          <a:off x="2097942" y="868544"/>
          <a:ext cx="1948846" cy="378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02" tIns="154002" rIns="154002" bIns="308004" numCol="1" spcCol="1270" anchor="t" anchorCtr="0">
          <a:noAutofit/>
        </a:bodyPr>
        <a:lstStyle/>
        <a:p>
          <a:pPr marL="0" lvl="0" indent="0" algn="l" defTabSz="800100">
            <a:lnSpc>
              <a:spcPct val="90000"/>
            </a:lnSpc>
            <a:spcBef>
              <a:spcPct val="0"/>
            </a:spcBef>
            <a:spcAft>
              <a:spcPct val="35000"/>
            </a:spcAft>
            <a:buNone/>
          </a:pPr>
          <a:r>
            <a:rPr lang="en-US" sz="1800" kern="1200" dirty="0"/>
            <a:t>Enter into a contractual agreement with applicable vendors that they will meet the new reporting requirements. </a:t>
          </a:r>
        </a:p>
      </dsp:txBody>
      <dsp:txXfrm>
        <a:off x="2097942" y="868544"/>
        <a:ext cx="1948846" cy="3786950"/>
      </dsp:txXfrm>
    </dsp:sp>
    <dsp:sp modelId="{27070E83-BC77-47E4-9A69-F0E624C94484}">
      <dsp:nvSpPr>
        <dsp:cNvPr id="0" name=""/>
        <dsp:cNvSpPr/>
      </dsp:nvSpPr>
      <dsp:spPr>
        <a:xfrm>
          <a:off x="4187005" y="226067"/>
          <a:ext cx="2141589" cy="64247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sz="2800" kern="1200"/>
            <a:t>Establish</a:t>
          </a:r>
        </a:p>
      </dsp:txBody>
      <dsp:txXfrm>
        <a:off x="4379748" y="226067"/>
        <a:ext cx="1756103" cy="642476"/>
      </dsp:txXfrm>
    </dsp:sp>
    <dsp:sp modelId="{3E8A14A0-648B-4698-B72D-F0C4394C83FC}">
      <dsp:nvSpPr>
        <dsp:cNvPr id="0" name=""/>
        <dsp:cNvSpPr/>
      </dsp:nvSpPr>
      <dsp:spPr>
        <a:xfrm>
          <a:off x="4187005" y="868544"/>
          <a:ext cx="1948846" cy="378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02" tIns="154002" rIns="154002" bIns="308004" numCol="1" spcCol="1270" anchor="t" anchorCtr="0">
          <a:noAutofit/>
        </a:bodyPr>
        <a:lstStyle/>
        <a:p>
          <a:pPr marL="0" lvl="0" indent="0" algn="l" defTabSz="800100">
            <a:lnSpc>
              <a:spcPct val="90000"/>
            </a:lnSpc>
            <a:spcBef>
              <a:spcPct val="0"/>
            </a:spcBef>
            <a:spcAft>
              <a:spcPct val="35000"/>
            </a:spcAft>
            <a:buNone/>
          </a:pPr>
          <a:r>
            <a:rPr lang="en-US" sz="1800" kern="1200"/>
            <a:t>Establish a strategy for reporting data by or among different vendors in a coordinated way. </a:t>
          </a:r>
        </a:p>
      </dsp:txBody>
      <dsp:txXfrm>
        <a:off x="4187005" y="868544"/>
        <a:ext cx="1948846" cy="3786950"/>
      </dsp:txXfrm>
    </dsp:sp>
    <dsp:sp modelId="{0BF84BDC-0263-4EC7-A510-6DA36ADBA18A}">
      <dsp:nvSpPr>
        <dsp:cNvPr id="0" name=""/>
        <dsp:cNvSpPr/>
      </dsp:nvSpPr>
      <dsp:spPr>
        <a:xfrm>
          <a:off x="6276068" y="226067"/>
          <a:ext cx="2141589" cy="64247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sz="2800" kern="1200"/>
            <a:t>Identify</a:t>
          </a:r>
        </a:p>
      </dsp:txBody>
      <dsp:txXfrm>
        <a:off x="6468811" y="226067"/>
        <a:ext cx="1756103" cy="642476"/>
      </dsp:txXfrm>
    </dsp:sp>
    <dsp:sp modelId="{8A682F55-D1A5-4261-A016-4C3147523A7A}">
      <dsp:nvSpPr>
        <dsp:cNvPr id="0" name=""/>
        <dsp:cNvSpPr/>
      </dsp:nvSpPr>
      <dsp:spPr>
        <a:xfrm>
          <a:off x="6276068" y="868544"/>
          <a:ext cx="1948846" cy="378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02" tIns="154002" rIns="154002" bIns="308004" numCol="1" spcCol="1270" anchor="t" anchorCtr="0">
          <a:noAutofit/>
        </a:bodyPr>
        <a:lstStyle/>
        <a:p>
          <a:pPr marL="0" lvl="0" indent="0" algn="l" defTabSz="800100">
            <a:lnSpc>
              <a:spcPct val="90000"/>
            </a:lnSpc>
            <a:spcBef>
              <a:spcPct val="0"/>
            </a:spcBef>
            <a:spcAft>
              <a:spcPct val="35000"/>
            </a:spcAft>
            <a:buNone/>
          </a:pPr>
          <a:r>
            <a:rPr lang="en-US" sz="1800" kern="1200"/>
            <a:t>Identify the data that the plan(s) will need to provide information to the vendor (or, if the plan sponsor is self-reporting, the information that applicable vendors will need to provide).</a:t>
          </a:r>
        </a:p>
      </dsp:txBody>
      <dsp:txXfrm>
        <a:off x="6276068" y="868544"/>
        <a:ext cx="1948846" cy="3786950"/>
      </dsp:txXfrm>
    </dsp:sp>
    <dsp:sp modelId="{0FB7BA49-4963-4647-B411-4F4A50C54FF5}">
      <dsp:nvSpPr>
        <dsp:cNvPr id="0" name=""/>
        <dsp:cNvSpPr/>
      </dsp:nvSpPr>
      <dsp:spPr>
        <a:xfrm>
          <a:off x="8365131" y="226067"/>
          <a:ext cx="2141589" cy="642476"/>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28" tIns="79328" rIns="79328" bIns="79328" numCol="1" spcCol="1270" anchor="ctr" anchorCtr="0">
          <a:noAutofit/>
        </a:bodyPr>
        <a:lstStyle/>
        <a:p>
          <a:pPr marL="0" lvl="0" indent="0" algn="ctr" defTabSz="1244600">
            <a:lnSpc>
              <a:spcPct val="90000"/>
            </a:lnSpc>
            <a:spcBef>
              <a:spcPct val="0"/>
            </a:spcBef>
            <a:spcAft>
              <a:spcPct val="35000"/>
            </a:spcAft>
            <a:buNone/>
          </a:pPr>
          <a:r>
            <a:rPr lang="en-US" sz="2800" kern="1200"/>
            <a:t>Reach out</a:t>
          </a:r>
        </a:p>
      </dsp:txBody>
      <dsp:txXfrm>
        <a:off x="8557874" y="226067"/>
        <a:ext cx="1756103" cy="642476"/>
      </dsp:txXfrm>
    </dsp:sp>
    <dsp:sp modelId="{5280D594-5DE4-425B-97DB-D884BF2B8261}">
      <dsp:nvSpPr>
        <dsp:cNvPr id="0" name=""/>
        <dsp:cNvSpPr/>
      </dsp:nvSpPr>
      <dsp:spPr>
        <a:xfrm>
          <a:off x="8365131" y="868544"/>
          <a:ext cx="1948846" cy="378695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02" tIns="154002" rIns="154002" bIns="308004" numCol="1" spcCol="1270" anchor="t" anchorCtr="0">
          <a:noAutofit/>
        </a:bodyPr>
        <a:lstStyle/>
        <a:p>
          <a:pPr marL="0" lvl="0" indent="0" algn="l" defTabSz="800100">
            <a:lnSpc>
              <a:spcPct val="90000"/>
            </a:lnSpc>
            <a:spcBef>
              <a:spcPct val="0"/>
            </a:spcBef>
            <a:spcAft>
              <a:spcPct val="35000"/>
            </a:spcAft>
            <a:buNone/>
          </a:pPr>
          <a:r>
            <a:rPr lang="en-US" sz="1800" kern="1200"/>
            <a:t>Reach out to their carriers and administrators to confirm that they are prepared to comply with the requirements and to find out what information the employer may need to provide.</a:t>
          </a:r>
        </a:p>
      </dsp:txBody>
      <dsp:txXfrm>
        <a:off x="8365131" y="868544"/>
        <a:ext cx="1948846" cy="37869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D5FD2F-4EB2-47FE-A78F-2452CF68DCF7}" type="datetimeFigureOut">
              <a:rPr lang="en-US" smtClean="0"/>
              <a:t>9/14/2022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125549-C006-458A-AF6A-C306FD7D0736}" type="slidenum">
              <a:rPr lang="en-US" smtClean="0"/>
              <a:t>‹#›</a:t>
            </a:fld>
            <a:endParaRPr lang="en-US"/>
          </a:p>
        </p:txBody>
      </p:sp>
    </p:spTree>
    <p:extLst>
      <p:ext uri="{BB962C8B-B14F-4D97-AF65-F5344CB8AC3E}">
        <p14:creationId xmlns:p14="http://schemas.microsoft.com/office/powerpoint/2010/main" val="907115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85AD58-940A-4020-A31B-8F089454C974}" type="datetimeFigureOut">
              <a:rPr lang="en-US" smtClean="0"/>
              <a:t>9/14/2022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A6FE91-639E-4C94-B17E-C64A26F6E32A}" type="slidenum">
              <a:rPr lang="en-US" smtClean="0"/>
              <a:t>‹#›</a:t>
            </a:fld>
            <a:endParaRPr lang="en-US"/>
          </a:p>
        </p:txBody>
      </p:sp>
    </p:spTree>
    <p:extLst>
      <p:ext uri="{BB962C8B-B14F-4D97-AF65-F5344CB8AC3E}">
        <p14:creationId xmlns:p14="http://schemas.microsoft.com/office/powerpoint/2010/main" val="338114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0FBC6-207F-4079-8BFF-B3BD8C3281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8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10</a:t>
            </a:fld>
            <a:endParaRPr lang="en-US"/>
          </a:p>
        </p:txBody>
      </p:sp>
    </p:spTree>
    <p:extLst>
      <p:ext uri="{BB962C8B-B14F-4D97-AF65-F5344CB8AC3E}">
        <p14:creationId xmlns:p14="http://schemas.microsoft.com/office/powerpoint/2010/main" val="91885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11</a:t>
            </a:fld>
            <a:endParaRPr lang="en-US"/>
          </a:p>
        </p:txBody>
      </p:sp>
    </p:spTree>
    <p:extLst>
      <p:ext uri="{BB962C8B-B14F-4D97-AF65-F5344CB8AC3E}">
        <p14:creationId xmlns:p14="http://schemas.microsoft.com/office/powerpoint/2010/main" val="4099145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12</a:t>
            </a:fld>
            <a:endParaRPr lang="en-US"/>
          </a:p>
        </p:txBody>
      </p:sp>
    </p:spTree>
    <p:extLst>
      <p:ext uri="{BB962C8B-B14F-4D97-AF65-F5344CB8AC3E}">
        <p14:creationId xmlns:p14="http://schemas.microsoft.com/office/powerpoint/2010/main" val="1348153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13</a:t>
            </a:fld>
            <a:endParaRPr lang="en-US"/>
          </a:p>
        </p:txBody>
      </p:sp>
    </p:spTree>
    <p:extLst>
      <p:ext uri="{BB962C8B-B14F-4D97-AF65-F5344CB8AC3E}">
        <p14:creationId xmlns:p14="http://schemas.microsoft.com/office/powerpoint/2010/main" val="1966916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14</a:t>
            </a:fld>
            <a:endParaRPr lang="en-US"/>
          </a:p>
        </p:txBody>
      </p:sp>
    </p:spTree>
    <p:extLst>
      <p:ext uri="{BB962C8B-B14F-4D97-AF65-F5344CB8AC3E}">
        <p14:creationId xmlns:p14="http://schemas.microsoft.com/office/powerpoint/2010/main" val="3761140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6FE91-639E-4C94-B17E-C64A26F6E3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98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pPr/>
              <a:t>16</a:t>
            </a:fld>
            <a:endParaRPr lang="en-US"/>
          </a:p>
        </p:txBody>
      </p:sp>
    </p:spTree>
    <p:extLst>
      <p:ext uri="{BB962C8B-B14F-4D97-AF65-F5344CB8AC3E}">
        <p14:creationId xmlns:p14="http://schemas.microsoft.com/office/powerpoint/2010/main" val="240899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pPr/>
              <a:t>17</a:t>
            </a:fld>
            <a:endParaRPr lang="en-US"/>
          </a:p>
        </p:txBody>
      </p:sp>
    </p:spTree>
    <p:extLst>
      <p:ext uri="{BB962C8B-B14F-4D97-AF65-F5344CB8AC3E}">
        <p14:creationId xmlns:p14="http://schemas.microsoft.com/office/powerpoint/2010/main" val="220484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pPr/>
              <a:t>18</a:t>
            </a:fld>
            <a:endParaRPr lang="en-US"/>
          </a:p>
        </p:txBody>
      </p:sp>
    </p:spTree>
    <p:extLst>
      <p:ext uri="{BB962C8B-B14F-4D97-AF65-F5344CB8AC3E}">
        <p14:creationId xmlns:p14="http://schemas.microsoft.com/office/powerpoint/2010/main" val="413332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6FE91-639E-4C94-B17E-C64A26F6E3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731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50DF3-EC81-4040-BB41-D16F9E6DC4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36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20</a:t>
            </a:fld>
            <a:endParaRPr lang="en-US"/>
          </a:p>
        </p:txBody>
      </p:sp>
    </p:spTree>
    <p:extLst>
      <p:ext uri="{BB962C8B-B14F-4D97-AF65-F5344CB8AC3E}">
        <p14:creationId xmlns:p14="http://schemas.microsoft.com/office/powerpoint/2010/main" val="2477836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50DF3-EC81-4040-BB41-D16F9E6DC40F}" type="slidenum">
              <a:rPr lang="en-US" smtClean="0"/>
              <a:pPr/>
              <a:t>21</a:t>
            </a:fld>
            <a:endParaRPr lang="en-US" dirty="0"/>
          </a:p>
        </p:txBody>
      </p:sp>
    </p:spTree>
    <p:extLst>
      <p:ext uri="{BB962C8B-B14F-4D97-AF65-F5344CB8AC3E}">
        <p14:creationId xmlns:p14="http://schemas.microsoft.com/office/powerpoint/2010/main" val="145670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0FBC6-207F-4079-8BFF-B3BD8C328163}" type="slidenum">
              <a:rPr lang="en-US" smtClean="0"/>
              <a:t>22</a:t>
            </a:fld>
            <a:endParaRPr lang="en-US"/>
          </a:p>
        </p:txBody>
      </p:sp>
    </p:spTree>
    <p:extLst>
      <p:ext uri="{BB962C8B-B14F-4D97-AF65-F5344CB8AC3E}">
        <p14:creationId xmlns:p14="http://schemas.microsoft.com/office/powerpoint/2010/main" val="99780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3</a:t>
            </a:fld>
            <a:endParaRPr lang="en-US"/>
          </a:p>
        </p:txBody>
      </p:sp>
    </p:spTree>
    <p:extLst>
      <p:ext uri="{BB962C8B-B14F-4D97-AF65-F5344CB8AC3E}">
        <p14:creationId xmlns:p14="http://schemas.microsoft.com/office/powerpoint/2010/main" val="281112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4</a:t>
            </a:fld>
            <a:endParaRPr lang="en-US"/>
          </a:p>
        </p:txBody>
      </p:sp>
    </p:spTree>
    <p:extLst>
      <p:ext uri="{BB962C8B-B14F-4D97-AF65-F5344CB8AC3E}">
        <p14:creationId xmlns:p14="http://schemas.microsoft.com/office/powerpoint/2010/main" val="100510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5</a:t>
            </a:fld>
            <a:endParaRPr lang="en-US"/>
          </a:p>
        </p:txBody>
      </p:sp>
    </p:spTree>
    <p:extLst>
      <p:ext uri="{BB962C8B-B14F-4D97-AF65-F5344CB8AC3E}">
        <p14:creationId xmlns:p14="http://schemas.microsoft.com/office/powerpoint/2010/main" val="288188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6</a:t>
            </a:fld>
            <a:endParaRPr lang="en-US"/>
          </a:p>
        </p:txBody>
      </p:sp>
    </p:spTree>
    <p:extLst>
      <p:ext uri="{BB962C8B-B14F-4D97-AF65-F5344CB8AC3E}">
        <p14:creationId xmlns:p14="http://schemas.microsoft.com/office/powerpoint/2010/main" val="202423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7</a:t>
            </a:fld>
            <a:endParaRPr lang="en-US"/>
          </a:p>
        </p:txBody>
      </p:sp>
    </p:spTree>
    <p:extLst>
      <p:ext uri="{BB962C8B-B14F-4D97-AF65-F5344CB8AC3E}">
        <p14:creationId xmlns:p14="http://schemas.microsoft.com/office/powerpoint/2010/main" val="2765560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8</a:t>
            </a:fld>
            <a:endParaRPr lang="en-US"/>
          </a:p>
        </p:txBody>
      </p:sp>
    </p:spTree>
    <p:extLst>
      <p:ext uri="{BB962C8B-B14F-4D97-AF65-F5344CB8AC3E}">
        <p14:creationId xmlns:p14="http://schemas.microsoft.com/office/powerpoint/2010/main" val="58874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6FE91-639E-4C94-B17E-C64A26F6E32A}" type="slidenum">
              <a:rPr lang="en-US" smtClean="0"/>
              <a:t>9</a:t>
            </a:fld>
            <a:endParaRPr lang="en-US"/>
          </a:p>
        </p:txBody>
      </p:sp>
    </p:spTree>
    <p:extLst>
      <p:ext uri="{BB962C8B-B14F-4D97-AF65-F5344CB8AC3E}">
        <p14:creationId xmlns:p14="http://schemas.microsoft.com/office/powerpoint/2010/main" val="165827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6905-0111-CB4E-BC1C-3268128FC12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004ADE-DF5A-E84A-AC9F-DFA4F2DDB18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DB9F5A3-7C05-D745-82AF-00D53FA7B3CF}"/>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EAB83EF-B26A-CC41-B1E0-F6D3F4BCE75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F9A70E0-0C47-B34F-848E-9F9E84C668B7}"/>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8483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5522-C93D-A941-8B0D-F67AECCA6E9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52CD793-294D-7A46-91D2-F82A00E7255B}"/>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6785132-F467-0B40-8735-F9BC3ABB442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B9141AE-C334-BA46-BE71-CCE0EE9BC1CF}"/>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4C0D97E-F570-274A-83CD-B26FF97315C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ADF436A-3BD6-9146-8905-58C93C0D7A9A}"/>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8023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3B6FE-F312-554E-A92E-81EB0892A6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4E36E3-59F6-C74E-90A0-37281296C4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1B077-306F-A44E-B3AC-5B4D137A8E62}"/>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9E02133-FCE8-CE46-B658-529FD2688EFF}"/>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B0D99BD-7401-C041-9376-965E8986063D}"/>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30847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E00788-3692-824E-914F-90B794D71C6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25E18F-6705-7748-870D-5CF8BF288417}"/>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7AF83-DC09-174D-9641-37DFC81E868F}"/>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385F4E-02DF-5440-9E24-0A32A42212DE}"/>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D86D90-63F4-2D46-810F-18963DB69D12}"/>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90626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465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a:xfrm>
            <a:off x="3352800" y="6356350"/>
            <a:ext cx="2743200" cy="365125"/>
          </a:xfrm>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36170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a:xfrm>
            <a:off x="3352800" y="6335049"/>
            <a:ext cx="2743200" cy="365125"/>
          </a:xfrm>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7005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a:xfrm>
            <a:off x="3429000" y="6392923"/>
            <a:ext cx="2743200" cy="365125"/>
          </a:xfrm>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98859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a:xfrm>
            <a:off x="3352800" y="6356349"/>
            <a:ext cx="2743200" cy="365125"/>
          </a:xfrm>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56292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a:xfrm>
            <a:off x="3352800" y="6346624"/>
            <a:ext cx="2743200" cy="365125"/>
          </a:xfrm>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8840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a:xfrm>
            <a:off x="3348942" y="6356350"/>
            <a:ext cx="2743200" cy="365125"/>
          </a:xfrm>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2084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6284-2530-4644-A570-3DEEADCD10F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4C95837-E22C-D047-8EC8-BB3E21E97B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775BE-4B35-944C-8F7E-1AC09D8C5ACA}"/>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ED2DBC-9D37-814A-BABF-F62A02A9A82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051BF51-82C2-224A-8F96-58E28262BD60}"/>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7359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a:xfrm>
            <a:off x="3352800" y="6348412"/>
            <a:ext cx="2743200" cy="365125"/>
          </a:xfrm>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35452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a:xfrm>
            <a:off x="3352800" y="6356350"/>
            <a:ext cx="2743200" cy="365125"/>
          </a:xfrm>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89297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a:xfrm>
            <a:off x="3352800" y="6356350"/>
            <a:ext cx="2743200" cy="365125"/>
          </a:xfrm>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65739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a:xfrm>
            <a:off x="3352800" y="6310312"/>
            <a:ext cx="2743200" cy="365125"/>
          </a:xfrm>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7500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AC5E-95D2-194D-AED4-06385CCDDB66}"/>
              </a:ext>
            </a:extLst>
          </p:cNvPr>
          <p:cNvSpPr>
            <a:spLocks noGrp="1"/>
          </p:cNvSpPr>
          <p:nvPr>
            <p:ph type="ctrTitle"/>
          </p:nvPr>
        </p:nvSpPr>
        <p:spPr>
          <a:xfrm>
            <a:off x="1524000" y="1122363"/>
            <a:ext cx="9144000" cy="2387600"/>
          </a:xfrm>
        </p:spPr>
        <p:txBody>
          <a:bodyPr anchor="b"/>
          <a:lstStyle>
            <a:lvl1pPr algn="ctr">
              <a:defRPr sz="6000"/>
            </a:lvl1pPr>
          </a:lstStyle>
          <a:p>
            <a:endParaRPr lang="en-US" dirty="0"/>
          </a:p>
        </p:txBody>
      </p:sp>
      <p:sp>
        <p:nvSpPr>
          <p:cNvPr id="3" name="Subtitle 2">
            <a:extLst>
              <a:ext uri="{FF2B5EF4-FFF2-40B4-BE49-F238E27FC236}">
                <a16:creationId xmlns:a16="http://schemas.microsoft.com/office/drawing/2014/main" id="{A87D1105-3BE2-4D41-8669-AF31AC9810E2}"/>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style</a:t>
            </a:r>
          </a:p>
        </p:txBody>
      </p:sp>
    </p:spTree>
    <p:extLst>
      <p:ext uri="{BB962C8B-B14F-4D97-AF65-F5344CB8AC3E}">
        <p14:creationId xmlns:p14="http://schemas.microsoft.com/office/powerpoint/2010/main" val="341765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2FC1-E4EC-7D47-99A1-0717ECDDDC1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076534E-7F8A-AD43-8928-A3D4DDEA060D}"/>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33204-FD25-3C42-9347-98DDF284D5C2}"/>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5F2A543-4908-3F4C-85A1-4B2AC5B67DF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401C7A6-ABD9-B14B-A37A-AC6F9AE88608}"/>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4774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2EA8F-9050-DD46-8B93-E0EAE17C992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06A0A5E-8AB4-B74D-B753-3E33A1C788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E931A7-B46F-F440-9E9B-781296A5FE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784CDF-BCA4-8A40-9B52-2AC2F2CECEAE}"/>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D90BC5C-B96B-8E43-B327-70BB067E1FD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121A4CA-18AE-4D40-A66A-E83F1D158D5E}"/>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729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02DF2-5592-B74B-AA34-D65E40B78FFD}"/>
              </a:ext>
            </a:extLst>
          </p:cNvPr>
          <p:cNvSpPr>
            <a:spLocks noGrp="1"/>
          </p:cNvSpPr>
          <p:nvPr>
            <p:ph type="title"/>
          </p:nvPr>
        </p:nvSpPr>
        <p:spPr>
          <a:xfrm>
            <a:off x="839788" y="36512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DF1D23A-332C-8A40-8CA4-276209BBED3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4121B-2D24-0445-8C37-6EC914F6E4B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C3DD03-A4FF-654E-BC6E-FD799B7F5CC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CF43AF-1B4B-D241-9316-9246A9D43C3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91E385-56B8-4549-96EB-68FBEA851027}"/>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D4DA104-B746-2E4A-9F24-C33EB9AD19F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8ED3F23-E8DE-1B40-BA75-F679F3F7C2F1}"/>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6976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DD30-6ABF-794E-A2E7-26D6C3F4F2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BEEA408-514E-DD42-968A-0867059D63F4}"/>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AD83D05-2F60-D44A-8389-9A9DE7D0C354}"/>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A03BF94-4226-924D-AA47-BE1AEBF93539}"/>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5706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F6BB5F-EE6B-1F47-A9B3-0ED75A351553}"/>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BADC5F91-D359-8148-8F19-15459339757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E7E0BE6-DC92-BC49-A49C-AE270E6698D7}"/>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0042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A1BB-E16D-4D65-97A4-723888265F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55AF68-E12A-4E1E-B26C-337029A5A9B7}"/>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E067142E-7BF6-4164-AD16-37DBB4423C0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6343D45-16B4-4CF7-AFD5-841157A0007C}"/>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7614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4AB4-EA45-C541-A7AB-A9C8509855C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05756EB-46C0-D540-8B97-AF8437B5AF5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946693-6FE4-4D4B-BE92-39AC4605995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107A36B-AC29-0D4A-A7B6-5BBA5AC73B5C}"/>
              </a:ext>
            </a:extLst>
          </p:cNvPr>
          <p:cNvSpPr>
            <a:spLocks noGrp="1"/>
          </p:cNvSpPr>
          <p:nvPr>
            <p:ph type="dt" sz="half" idx="10"/>
          </p:nvPr>
        </p:nvSpPr>
        <p:spPr/>
        <p:txBody>
          <a:body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0B03AC9-07B0-7E43-9DFC-A7D9DCA0AB1F}"/>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3348605-8BB4-F34F-844D-DB2D98AE9A2B}"/>
              </a:ext>
            </a:extLst>
          </p:cNvPr>
          <p:cNvSpPr>
            <a:spLocks noGrp="1"/>
          </p:cNvSpPr>
          <p:nvPr>
            <p:ph type="sldNum" sz="quarter" idx="12"/>
          </p:nvPr>
        </p:nvSpPr>
        <p:spPr/>
        <p:txBody>
          <a:body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1848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091BC584-E9F7-1048-9B89-456DFEF9800A}"/>
              </a:ext>
            </a:extLst>
          </p:cNvPr>
          <p:cNvPicPr>
            <a:picLocks noChangeAspect="1"/>
          </p:cNvPicPr>
          <p:nvPr userDrawn="1"/>
        </p:nvPicPr>
        <p:blipFill>
          <a:blip r:embed="rId14"/>
          <a:stretch>
            <a:fillRect/>
          </a:stretch>
        </p:blipFill>
        <p:spPr>
          <a:xfrm>
            <a:off x="6351" y="0"/>
            <a:ext cx="12179300" cy="6858000"/>
          </a:xfrm>
          <a:prstGeom prst="rect">
            <a:avLst/>
          </a:prstGeom>
        </p:spPr>
      </p:pic>
      <p:sp>
        <p:nvSpPr>
          <p:cNvPr id="2" name="Title Placeholder 1">
            <a:extLst>
              <a:ext uri="{FF2B5EF4-FFF2-40B4-BE49-F238E27FC236}">
                <a16:creationId xmlns:a16="http://schemas.microsoft.com/office/drawing/2014/main" id="{37FB14E6-C154-8C4B-8BCE-8DB9812A381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522F2EF-FFA0-BA46-9CD0-E62BE6CCE0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0194B5-0DC0-A041-A0FF-65815310600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C5855C-8B85-7A40-9A9C-8EB9759DE82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D8B3AA-4C37-1349-84B3-5181B3A23F27}"/>
              </a:ext>
            </a:extLst>
          </p:cNvPr>
          <p:cNvSpPr>
            <a:spLocks noGrp="1"/>
          </p:cNvSpPr>
          <p:nvPr>
            <p:ph type="sldNum" sz="quarter" idx="4"/>
          </p:nvPr>
        </p:nvSpPr>
        <p:spPr>
          <a:xfrm>
            <a:off x="33528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12A0F37D-FFF3-C54C-A52F-F6945D19D98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93673138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40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0070C0"/>
        </a:buClr>
        <a:buSzPct val="120000"/>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screenshot of a video game&#10;&#10;Description automatically generated with medium confidence">
            <a:extLst>
              <a:ext uri="{FF2B5EF4-FFF2-40B4-BE49-F238E27FC236}">
                <a16:creationId xmlns:a16="http://schemas.microsoft.com/office/drawing/2014/main" id="{4E807451-97B2-A44A-AA3D-4B1A3A6B0D03}"/>
              </a:ext>
            </a:extLst>
          </p:cNvPr>
          <p:cNvPicPr>
            <a:picLocks noChangeAspect="1"/>
          </p:cNvPicPr>
          <p:nvPr userDrawn="1"/>
        </p:nvPicPr>
        <p:blipFill>
          <a:blip r:embed="rId2"/>
          <a:stretch>
            <a:fillRect/>
          </a:stretch>
        </p:blipFill>
        <p:spPr>
          <a:xfrm>
            <a:off x="12701" y="0"/>
            <a:ext cx="12179300" cy="6858000"/>
          </a:xfrm>
          <a:prstGeom prst="rect">
            <a:avLst/>
          </a:prstGeom>
        </p:spPr>
      </p:pic>
      <p:sp>
        <p:nvSpPr>
          <p:cNvPr id="2" name="Title Placeholder 1">
            <a:extLst>
              <a:ext uri="{FF2B5EF4-FFF2-40B4-BE49-F238E27FC236}">
                <a16:creationId xmlns:a16="http://schemas.microsoft.com/office/drawing/2014/main" id="{9DE8A889-185E-434D-8429-26D25DDCC9C6}"/>
              </a:ext>
            </a:extLst>
          </p:cNvPr>
          <p:cNvSpPr>
            <a:spLocks noGrp="1"/>
          </p:cNvSpPr>
          <p:nvPr>
            <p:ph type="title"/>
          </p:nvPr>
        </p:nvSpPr>
        <p:spPr>
          <a:xfrm>
            <a:off x="5476460" y="365127"/>
            <a:ext cx="609268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F32CFF-4211-9B48-B64C-BF0AE89F819A}"/>
              </a:ext>
            </a:extLst>
          </p:cNvPr>
          <p:cNvSpPr>
            <a:spLocks noGrp="1"/>
          </p:cNvSpPr>
          <p:nvPr>
            <p:ph type="body" idx="1"/>
          </p:nvPr>
        </p:nvSpPr>
        <p:spPr>
          <a:xfrm>
            <a:off x="5476460" y="1825627"/>
            <a:ext cx="6092688" cy="41676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4305750"/>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12EA859-6184-834C-ABDE-97A10CED462B}"/>
              </a:ext>
            </a:extLst>
          </p:cNvPr>
          <p:cNvPicPr>
            <a:picLocks noChangeAspect="1"/>
          </p:cNvPicPr>
          <p:nvPr userDrawn="1"/>
        </p:nvPicPr>
        <p:blipFill>
          <a:blip r:embed="rId2"/>
          <a:stretch>
            <a:fillRect/>
          </a:stretch>
        </p:blipFill>
        <p:spPr>
          <a:xfrm>
            <a:off x="6351" y="-114300"/>
            <a:ext cx="12179300" cy="6858000"/>
          </a:xfrm>
          <a:prstGeom prst="rect">
            <a:avLst/>
          </a:prstGeom>
        </p:spPr>
      </p:pic>
      <p:sp>
        <p:nvSpPr>
          <p:cNvPr id="2" name="Title Placeholder 1">
            <a:extLst>
              <a:ext uri="{FF2B5EF4-FFF2-40B4-BE49-F238E27FC236}">
                <a16:creationId xmlns:a16="http://schemas.microsoft.com/office/drawing/2014/main" id="{7C8D83C4-B0A0-154F-B834-AA0A8C527954}"/>
              </a:ext>
            </a:extLst>
          </p:cNvPr>
          <p:cNvSpPr>
            <a:spLocks noGrp="1"/>
          </p:cNvSpPr>
          <p:nvPr>
            <p:ph type="title"/>
          </p:nvPr>
        </p:nvSpPr>
        <p:spPr>
          <a:xfrm>
            <a:off x="3361038" y="365127"/>
            <a:ext cx="826667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7D3257A-26D6-CE42-A3BC-DF7ECF574D22}"/>
              </a:ext>
            </a:extLst>
          </p:cNvPr>
          <p:cNvSpPr>
            <a:spLocks noGrp="1"/>
          </p:cNvSpPr>
          <p:nvPr>
            <p:ph type="body" idx="1"/>
          </p:nvPr>
        </p:nvSpPr>
        <p:spPr>
          <a:xfrm>
            <a:off x="3361036" y="1825626"/>
            <a:ext cx="8266672" cy="40561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8999723"/>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fld id="{927AC616-7115-FA4F-875E-E164029D19F2}" type="datetimeFigureOut">
              <a:rPr lang="en-US" smtClean="0">
                <a:solidFill>
                  <a:prstClr val="black">
                    <a:tint val="75000"/>
                  </a:prstClr>
                </a:solidFill>
              </a:rPr>
              <a:pPr defTabSz="685800"/>
              <a:t>9/14/2022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12A0F37D-FFF3-C54C-A52F-F6945D19D98D}" type="slidenum">
              <a:rPr lang="en-US" smtClean="0">
                <a:solidFill>
                  <a:prstClr val="black">
                    <a:tint val="75000"/>
                  </a:prstClr>
                </a:solidFill>
              </a:rPr>
              <a:pPr defTabSz="685800"/>
              <a:t>‹#›</a:t>
            </a:fld>
            <a:endParaRPr lang="en-US">
              <a:solidFill>
                <a:prstClr val="black">
                  <a:tint val="75000"/>
                </a:prstClr>
              </a:solidFill>
            </a:endParaRPr>
          </a:p>
        </p:txBody>
      </p:sp>
      <p:pic>
        <p:nvPicPr>
          <p:cNvPr id="7" name="Picture 6" descr="A picture containing graphical user interface&#10;&#10;Description automatically generated">
            <a:extLst>
              <a:ext uri="{FF2B5EF4-FFF2-40B4-BE49-F238E27FC236}">
                <a16:creationId xmlns:a16="http://schemas.microsoft.com/office/drawing/2014/main" id="{90F02B46-FD51-CD0B-A9AD-E9286E6D9AFA}"/>
              </a:ext>
            </a:extLst>
          </p:cNvPr>
          <p:cNvPicPr>
            <a:picLocks noChangeAspect="1"/>
          </p:cNvPicPr>
          <p:nvPr userDrawn="1"/>
        </p:nvPicPr>
        <p:blipFill>
          <a:blip r:embed="rId13"/>
          <a:stretch>
            <a:fillRect/>
          </a:stretch>
        </p:blipFill>
        <p:spPr>
          <a:xfrm>
            <a:off x="6351" y="0"/>
            <a:ext cx="12179300" cy="6858000"/>
          </a:xfrm>
          <a:prstGeom prst="rect">
            <a:avLst/>
          </a:prstGeom>
        </p:spPr>
      </p:pic>
    </p:spTree>
    <p:extLst>
      <p:ext uri="{BB962C8B-B14F-4D97-AF65-F5344CB8AC3E}">
        <p14:creationId xmlns:p14="http://schemas.microsoft.com/office/powerpoint/2010/main" val="17963579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2C121-BFDE-3444-9B93-7E4018F259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F388DF-6030-7048-9A0C-4744A882B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AE38F-0626-1342-85D0-376B1785F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B303-1743-1C4C-B625-F315AEF71B28}" type="datetimeFigureOut">
              <a:rPr lang="en-US" smtClean="0"/>
              <a:t>9/14/2022</a:t>
            </a:fld>
            <a:endParaRPr lang="en-US"/>
          </a:p>
        </p:txBody>
      </p:sp>
      <p:sp>
        <p:nvSpPr>
          <p:cNvPr id="5" name="Footer Placeholder 4">
            <a:extLst>
              <a:ext uri="{FF2B5EF4-FFF2-40B4-BE49-F238E27FC236}">
                <a16:creationId xmlns:a16="http://schemas.microsoft.com/office/drawing/2014/main" id="{8565AD11-587B-454B-ABFD-5FD9988AE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6B85FA-92BD-6A45-BB54-9D150CDC09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0476F-1DDF-DD46-A7B0-DEBAF59B4364}" type="slidenum">
              <a:rPr lang="en-US" smtClean="0"/>
              <a:t>‹#›</a:t>
            </a:fld>
            <a:endParaRPr lang="en-US"/>
          </a:p>
        </p:txBody>
      </p:sp>
      <p:pic>
        <p:nvPicPr>
          <p:cNvPr id="8" name="Picture 7" descr="A close-up of a gavel&#10;&#10;Description automatically generated with medium confidence">
            <a:extLst>
              <a:ext uri="{FF2B5EF4-FFF2-40B4-BE49-F238E27FC236}">
                <a16:creationId xmlns:a16="http://schemas.microsoft.com/office/drawing/2014/main" id="{E20A8210-2166-3D49-8FD9-75D23F0BA63E}"/>
              </a:ext>
            </a:extLst>
          </p:cNvPr>
          <p:cNvPicPr>
            <a:picLocks noChangeAspect="1"/>
          </p:cNvPicPr>
          <p:nvPr userDrawn="1"/>
        </p:nvPicPr>
        <p:blipFill>
          <a:blip r:embed="rId3"/>
          <a:stretch>
            <a:fillRect/>
          </a:stretch>
        </p:blipFill>
        <p:spPr>
          <a:xfrm>
            <a:off x="0" y="0"/>
            <a:ext cx="12179300" cy="6858000"/>
          </a:xfrm>
          <a:prstGeom prst="rect">
            <a:avLst/>
          </a:prstGeom>
        </p:spPr>
      </p:pic>
      <p:sp>
        <p:nvSpPr>
          <p:cNvPr id="9" name="Title 1">
            <a:extLst>
              <a:ext uri="{FF2B5EF4-FFF2-40B4-BE49-F238E27FC236}">
                <a16:creationId xmlns:a16="http://schemas.microsoft.com/office/drawing/2014/main" id="{2B0D1D70-1499-2D44-8E4B-449D24868EB1}"/>
              </a:ext>
            </a:extLst>
          </p:cNvPr>
          <p:cNvSpPr txBox="1">
            <a:spLocks/>
          </p:cNvSpPr>
          <p:nvPr userDrawn="1"/>
        </p:nvSpPr>
        <p:spPr>
          <a:xfrm>
            <a:off x="568412" y="1122363"/>
            <a:ext cx="6833286"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dirty="0"/>
          </a:p>
        </p:txBody>
      </p:sp>
      <p:sp>
        <p:nvSpPr>
          <p:cNvPr id="10" name="Subtitle 2">
            <a:extLst>
              <a:ext uri="{FF2B5EF4-FFF2-40B4-BE49-F238E27FC236}">
                <a16:creationId xmlns:a16="http://schemas.microsoft.com/office/drawing/2014/main" id="{31BAC23C-7C7D-474F-9237-B1389391E243}"/>
              </a:ext>
            </a:extLst>
          </p:cNvPr>
          <p:cNvSpPr txBox="1">
            <a:spLocks/>
          </p:cNvSpPr>
          <p:nvPr userDrawn="1"/>
        </p:nvSpPr>
        <p:spPr>
          <a:xfrm>
            <a:off x="568412" y="3602038"/>
            <a:ext cx="8155458"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Tree>
    <p:extLst>
      <p:ext uri="{BB962C8B-B14F-4D97-AF65-F5344CB8AC3E}">
        <p14:creationId xmlns:p14="http://schemas.microsoft.com/office/powerpoint/2010/main" val="2705301530"/>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portal.cms.gov/port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CCIIO/Programs-and-Initiatives/Other-Insurance-Protections/Prescription-Drug-Data-Collec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mailto:Misty.Baker@benefitmall.com"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mailto:David.Mordo@benefitmall.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473-D050-5D40-874A-4E71EDC05C85}"/>
              </a:ext>
            </a:extLst>
          </p:cNvPr>
          <p:cNvSpPr>
            <a:spLocks noGrp="1"/>
          </p:cNvSpPr>
          <p:nvPr>
            <p:ph type="ctrTitle"/>
          </p:nvPr>
        </p:nvSpPr>
        <p:spPr>
          <a:xfrm>
            <a:off x="504497" y="1753827"/>
            <a:ext cx="9160498" cy="1870354"/>
          </a:xfrm>
        </p:spPr>
        <p:txBody>
          <a:bodyPr>
            <a:noAutofit/>
          </a:bodyPr>
          <a:lstStyle/>
          <a:p>
            <a:pPr algn="l"/>
            <a:br>
              <a:rPr kumimoji="0" lang="en-US" sz="44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br>
            <a:br>
              <a:rPr kumimoji="0" lang="en-US" sz="44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br>
            <a:br>
              <a:rPr kumimoji="0" lang="en-US" sz="44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br>
            <a:br>
              <a:rPr kumimoji="0" lang="en-US" sz="44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br>
            <a:br>
              <a:rPr kumimoji="0" lang="en-US" sz="44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br>
            <a:br>
              <a:rPr kumimoji="0" lang="en-US" sz="44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br>
            <a:br>
              <a:rPr kumimoji="0" lang="en-US" sz="44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br>
            <a:br>
              <a:rPr kumimoji="0" lang="en-US" sz="44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br>
            <a:br>
              <a:rPr kumimoji="0" lang="en-US" sz="44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br>
            <a:r>
              <a:rPr kumimoji="0" lang="en-US" sz="4000" kern="1200" cap="none" spc="0" normalizeH="0" noProof="0" dirty="0">
                <a:ln>
                  <a:noFill/>
                </a:ln>
                <a:effectLst/>
                <a:uLnTx/>
                <a:uFillTx/>
                <a:latin typeface="Arial" panose="020B0604020202020204" pitchFamily="34" charset="0"/>
                <a:ea typeface="+mn-ea"/>
                <a:cs typeface="Arial" panose="020B0604020202020204" pitchFamily="34" charset="0"/>
              </a:rPr>
              <a:t>The CAA Prescription Benefit &amp; </a:t>
            </a:r>
            <a:br>
              <a:rPr kumimoji="0" lang="en-US" sz="4000" kern="1200" cap="none" spc="0" normalizeH="0" noProof="0" dirty="0">
                <a:ln>
                  <a:noFill/>
                </a:ln>
                <a:effectLst/>
                <a:uLnTx/>
                <a:uFillTx/>
                <a:latin typeface="Arial" panose="020B0604020202020204" pitchFamily="34" charset="0"/>
                <a:ea typeface="+mn-ea"/>
                <a:cs typeface="Arial" panose="020B0604020202020204" pitchFamily="34" charset="0"/>
              </a:rPr>
            </a:br>
            <a:r>
              <a:rPr kumimoji="0" lang="en-US" sz="4000" kern="1200" cap="none" spc="0" normalizeH="0" noProof="0" dirty="0">
                <a:ln>
                  <a:noFill/>
                </a:ln>
                <a:effectLst/>
                <a:uLnTx/>
                <a:uFillTx/>
                <a:latin typeface="Arial" panose="020B0604020202020204" pitchFamily="34" charset="0"/>
                <a:ea typeface="+mn-ea"/>
                <a:cs typeface="Arial" panose="020B0604020202020204" pitchFamily="34" charset="0"/>
              </a:rPr>
              <a:t>Cost Reporting Requirement</a:t>
            </a:r>
            <a:br>
              <a:rPr kumimoji="0" lang="en-US" sz="3600" b="1" i="0" u="none" strike="noStrike" kern="1200" cap="none" spc="0" normalizeH="0" baseline="0" noProof="0" dirty="0">
                <a:ln>
                  <a:noFill/>
                </a:ln>
                <a:effectLst/>
                <a:uLnTx/>
                <a:uFillTx/>
                <a:latin typeface="Calibri" panose="020F0502020204030204"/>
                <a:ea typeface="+mn-ea"/>
                <a:cs typeface="Calibri"/>
              </a:rPr>
            </a:br>
            <a:endParaRPr lang="en-US" dirty="0"/>
          </a:p>
        </p:txBody>
      </p:sp>
      <p:sp>
        <p:nvSpPr>
          <p:cNvPr id="3" name="Subtitle 2">
            <a:extLst>
              <a:ext uri="{FF2B5EF4-FFF2-40B4-BE49-F238E27FC236}">
                <a16:creationId xmlns:a16="http://schemas.microsoft.com/office/drawing/2014/main" id="{7D609915-ACD2-A147-BE98-40F3E8FFD4D6}"/>
              </a:ext>
            </a:extLst>
          </p:cNvPr>
          <p:cNvSpPr>
            <a:spLocks noGrp="1"/>
          </p:cNvSpPr>
          <p:nvPr>
            <p:ph type="subTitle" idx="1"/>
          </p:nvPr>
        </p:nvSpPr>
        <p:spPr>
          <a:xfrm>
            <a:off x="630621" y="2689004"/>
            <a:ext cx="8768559" cy="1573619"/>
          </a:xfrm>
        </p:spPr>
        <p:txBody>
          <a:bodyPr>
            <a:normAutofit fontScale="25000" lnSpcReduction="20000"/>
          </a:bodyPr>
          <a:lstStyle/>
          <a:p>
            <a:pPr algn="l">
              <a:lnSpc>
                <a:spcPct val="120000"/>
              </a:lnSpc>
              <a:spcBef>
                <a:spcPts val="0"/>
              </a:spcBef>
            </a:pPr>
            <a:r>
              <a:rPr kumimoji="0" lang="en-US" sz="11200" i="0" u="none" strike="noStrike" kern="1200" cap="none" spc="0" normalizeH="0" baseline="0" noProof="0" dirty="0">
                <a:ln>
                  <a:noFill/>
                </a:ln>
                <a:effectLst/>
                <a:uLnTx/>
                <a:uFillTx/>
                <a:ea typeface="+mn-ea"/>
                <a:cs typeface="+mn-cs"/>
              </a:rPr>
              <a:t>September 14, 2022</a:t>
            </a:r>
            <a:br>
              <a:rPr kumimoji="0" lang="en-US" sz="11200" i="0" u="none" strike="noStrike" kern="1200" cap="none" spc="0" normalizeH="0" baseline="0" noProof="0" dirty="0">
                <a:ln>
                  <a:noFill/>
                </a:ln>
                <a:solidFill>
                  <a:schemeClr val="tx1">
                    <a:lumMod val="65000"/>
                    <a:lumOff val="35000"/>
                  </a:schemeClr>
                </a:solidFill>
                <a:effectLst/>
                <a:uLnTx/>
                <a:uFillTx/>
                <a:ea typeface="+mn-ea"/>
                <a:cs typeface="Calibri"/>
              </a:rPr>
            </a:br>
            <a:br>
              <a:rPr kumimoji="0" lang="en-US" sz="11200" i="0" u="none" strike="noStrike" kern="1200" cap="none" spc="0" normalizeH="0" baseline="0" noProof="0" dirty="0">
                <a:ln>
                  <a:noFill/>
                </a:ln>
                <a:solidFill>
                  <a:schemeClr val="tx1">
                    <a:lumMod val="65000"/>
                    <a:lumOff val="35000"/>
                  </a:schemeClr>
                </a:solidFill>
                <a:effectLst/>
                <a:uLnTx/>
                <a:uFillTx/>
                <a:ea typeface="+mn-ea"/>
                <a:cs typeface="+mn-cs"/>
              </a:rPr>
            </a:br>
            <a:r>
              <a:rPr kumimoji="0" lang="en-US" sz="11200" i="0" u="none" strike="noStrike" kern="1200" cap="none" spc="0" normalizeH="0" baseline="0" noProof="0" dirty="0">
                <a:ln>
                  <a:noFill/>
                </a:ln>
                <a:solidFill>
                  <a:schemeClr val="tx1">
                    <a:lumMod val="65000"/>
                    <a:lumOff val="35000"/>
                  </a:schemeClr>
                </a:solidFill>
                <a:effectLst/>
                <a:uLnTx/>
                <a:uFillTx/>
                <a:ea typeface="+mn-ea"/>
                <a:cs typeface="+mn-cs"/>
              </a:rPr>
              <a:t>Presented by:</a:t>
            </a:r>
            <a:br>
              <a:rPr kumimoji="0" lang="en-US" sz="11200" i="0" u="none" strike="noStrike" kern="1200" cap="none" spc="0" normalizeH="0" baseline="0" noProof="0" dirty="0">
                <a:ln>
                  <a:noFill/>
                </a:ln>
                <a:solidFill>
                  <a:schemeClr val="tx1">
                    <a:lumMod val="65000"/>
                    <a:lumOff val="35000"/>
                  </a:schemeClr>
                </a:solidFill>
                <a:effectLst/>
                <a:uLnTx/>
                <a:uFillTx/>
                <a:ea typeface="+mn-ea"/>
                <a:cs typeface="+mn-cs"/>
              </a:rPr>
            </a:br>
            <a:r>
              <a:rPr kumimoji="0" lang="en-US" sz="11200" i="0" u="none" strike="noStrike" kern="1200" cap="none" spc="0" normalizeH="0" baseline="0" noProof="0" dirty="0">
                <a:ln>
                  <a:noFill/>
                </a:ln>
                <a:solidFill>
                  <a:schemeClr val="tx1">
                    <a:lumMod val="65000"/>
                    <a:lumOff val="35000"/>
                  </a:schemeClr>
                </a:solidFill>
                <a:effectLst/>
                <a:uLnTx/>
                <a:uFillTx/>
                <a:ea typeface="+mn-ea"/>
                <a:cs typeface="Calibri"/>
              </a:rPr>
              <a:t>Misty Baker, </a:t>
            </a:r>
            <a:r>
              <a:rPr kumimoji="0" lang="en-US" sz="11200" i="0" u="none" strike="noStrike" kern="1200" cap="none" spc="-100" normalizeH="0" noProof="0" dirty="0">
                <a:ln>
                  <a:noFill/>
                </a:ln>
                <a:solidFill>
                  <a:schemeClr val="tx1">
                    <a:lumMod val="65000"/>
                    <a:lumOff val="35000"/>
                  </a:schemeClr>
                </a:solidFill>
                <a:effectLst/>
                <a:uLnTx/>
                <a:uFillTx/>
                <a:ea typeface="+mn-ea"/>
                <a:cs typeface="Calibri"/>
              </a:rPr>
              <a:t>Director of Compliance &amp; Government Affairs</a:t>
            </a:r>
          </a:p>
          <a:p>
            <a:pPr algn="l">
              <a:lnSpc>
                <a:spcPct val="120000"/>
              </a:lnSpc>
              <a:spcBef>
                <a:spcPts val="0"/>
              </a:spcBef>
            </a:pPr>
            <a:r>
              <a:rPr lang="en-US" sz="11200" spc="-100" baseline="0" dirty="0">
                <a:solidFill>
                  <a:schemeClr val="tx1">
                    <a:lumMod val="65000"/>
                    <a:lumOff val="35000"/>
                  </a:schemeClr>
                </a:solidFill>
                <a:cs typeface="Calibri"/>
              </a:rPr>
              <a:t>Dav</a:t>
            </a:r>
            <a:r>
              <a:rPr lang="en-US" sz="11200" spc="-100" dirty="0">
                <a:solidFill>
                  <a:schemeClr val="tx1">
                    <a:lumMod val="65000"/>
                    <a:lumOff val="35000"/>
                  </a:schemeClr>
                </a:solidFill>
                <a:cs typeface="Calibri"/>
              </a:rPr>
              <a:t>id Mordo, Sr. Compliance Analyst</a:t>
            </a:r>
            <a:br>
              <a:rPr kumimoji="0" lang="en-US" sz="11200" i="0" u="none" strike="noStrike" kern="1200" cap="none" spc="0" normalizeH="0" baseline="0" noProof="0" dirty="0">
                <a:ln>
                  <a:noFill/>
                </a:ln>
                <a:solidFill>
                  <a:schemeClr val="tx1">
                    <a:lumMod val="65000"/>
                    <a:lumOff val="35000"/>
                  </a:schemeClr>
                </a:solidFill>
                <a:effectLst/>
                <a:uLnTx/>
                <a:uFillTx/>
                <a:ea typeface="+mn-ea"/>
                <a:cs typeface="Calibri"/>
              </a:rPr>
            </a:br>
            <a:br>
              <a:rPr kumimoji="0" lang="en-US" sz="24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Calibri"/>
              </a:rPr>
            </a:br>
            <a:endParaRPr lang="en-US" dirty="0"/>
          </a:p>
        </p:txBody>
      </p:sp>
    </p:spTree>
    <p:extLst>
      <p:ext uri="{BB962C8B-B14F-4D97-AF65-F5344CB8AC3E}">
        <p14:creationId xmlns:p14="http://schemas.microsoft.com/office/powerpoint/2010/main" val="409104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1CDF-9730-4E54-A66B-A4301314B581}"/>
              </a:ext>
            </a:extLst>
          </p:cNvPr>
          <p:cNvSpPr>
            <a:spLocks noGrp="1"/>
          </p:cNvSpPr>
          <p:nvPr>
            <p:ph type="title"/>
          </p:nvPr>
        </p:nvSpPr>
        <p:spPr>
          <a:xfrm>
            <a:off x="838200" y="136525"/>
            <a:ext cx="10515600" cy="1325563"/>
          </a:xfrm>
        </p:spPr>
        <p:txBody>
          <a:bodyPr>
            <a:normAutofit/>
          </a:bodyPr>
          <a:lstStyle/>
          <a:p>
            <a:r>
              <a:rPr lang="en-US" sz="4000" dirty="0">
                <a:latin typeface="Arial" panose="020B0604020202020204" pitchFamily="34" charset="0"/>
                <a:cs typeface="Arial" panose="020B0604020202020204" pitchFamily="34" charset="0"/>
              </a:rPr>
              <a:t>What Steps Should a Plan Sponsor Take?</a:t>
            </a:r>
          </a:p>
        </p:txBody>
      </p:sp>
      <p:graphicFrame>
        <p:nvGraphicFramePr>
          <p:cNvPr id="6" name="Content Placeholder 2">
            <a:extLst>
              <a:ext uri="{FF2B5EF4-FFF2-40B4-BE49-F238E27FC236}">
                <a16:creationId xmlns:a16="http://schemas.microsoft.com/office/drawing/2014/main" id="{59C61662-5EB6-4D5D-7534-58BB7A9B7892}"/>
              </a:ext>
            </a:extLst>
          </p:cNvPr>
          <p:cNvGraphicFramePr>
            <a:graphicFrameLocks noGrp="1"/>
          </p:cNvGraphicFramePr>
          <p:nvPr>
            <p:ph idx="1"/>
            <p:extLst>
              <p:ext uri="{D42A27DB-BD31-4B8C-83A1-F6EECF244321}">
                <p14:modId xmlns:p14="http://schemas.microsoft.com/office/powerpoint/2010/main" val="699087446"/>
              </p:ext>
            </p:extLst>
          </p:nvPr>
        </p:nvGraphicFramePr>
        <p:xfrm>
          <a:off x="990600" y="1295400"/>
          <a:ext cx="10515600" cy="488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E0B28E5-4F8B-403F-8254-0ABC772C7997}"/>
              </a:ext>
            </a:extLst>
          </p:cNvPr>
          <p:cNvSpPr>
            <a:spLocks noGrp="1"/>
          </p:cNvSpPr>
          <p:nvPr>
            <p:ph type="sldNum" sz="quarter" idx="12"/>
          </p:nvPr>
        </p:nvSpPr>
        <p:spPr>
          <a:xfrm>
            <a:off x="3352800" y="6464300"/>
            <a:ext cx="2743200" cy="365125"/>
          </a:xfrm>
        </p:spPr>
        <p:txBody>
          <a:bodyPr/>
          <a:lstStyle/>
          <a:p>
            <a:fld id="{E66E8E0D-2357-4AB6-9C7D-B43A84C38011}" type="slidenum">
              <a:rPr lang="en-US" smtClean="0">
                <a:solidFill>
                  <a:prstClr val="white">
                    <a:lumMod val="50000"/>
                  </a:prstClr>
                </a:solidFill>
              </a:rPr>
              <a:pPr/>
              <a:t>10</a:t>
            </a:fld>
            <a:r>
              <a:rPr lang="en-US" dirty="0">
                <a:solidFill>
                  <a:prstClr val="white">
                    <a:lumMod val="85000"/>
                  </a:prstClr>
                </a:solidFill>
              </a:rPr>
              <a:t> |</a:t>
            </a:r>
          </a:p>
        </p:txBody>
      </p:sp>
    </p:spTree>
    <p:extLst>
      <p:ext uri="{BB962C8B-B14F-4D97-AF65-F5344CB8AC3E}">
        <p14:creationId xmlns:p14="http://schemas.microsoft.com/office/powerpoint/2010/main" val="280291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247AD45-69B7-49E8-95C0-FED25E08598D}"/>
              </a:ext>
            </a:extLst>
          </p:cNvPr>
          <p:cNvSpPr>
            <a:spLocks noGrp="1"/>
          </p:cNvSpPr>
          <p:nvPr>
            <p:ph type="title"/>
          </p:nvPr>
        </p:nvSpPr>
        <p:spPr>
          <a:xfrm>
            <a:off x="777240" y="731519"/>
            <a:ext cx="2845191" cy="3237579"/>
          </a:xfrm>
        </p:spPr>
        <p:txBody>
          <a:bodyPr>
            <a:normAutofit/>
          </a:bodyPr>
          <a:lstStyle/>
          <a:p>
            <a:r>
              <a:rPr lang="en-US" sz="3600" dirty="0">
                <a:solidFill>
                  <a:srgbClr val="FFFFFF"/>
                </a:solidFill>
              </a:rPr>
              <a:t>How Do I Submit the Information?</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84F4F2-1A0C-4CC5-A65C-D9E6209A7FC4}"/>
              </a:ext>
            </a:extLst>
          </p:cNvPr>
          <p:cNvSpPr>
            <a:spLocks noGrp="1"/>
          </p:cNvSpPr>
          <p:nvPr>
            <p:ph idx="1"/>
          </p:nvPr>
        </p:nvSpPr>
        <p:spPr>
          <a:xfrm>
            <a:off x="4379709" y="686862"/>
            <a:ext cx="7037591" cy="5475129"/>
          </a:xfrm>
        </p:spPr>
        <p:txBody>
          <a:bodyPr anchor="ctr">
            <a:noAutofit/>
          </a:bodyPr>
          <a:lstStyle/>
          <a:p>
            <a:pPr marL="0" indent="0">
              <a:spcBef>
                <a:spcPts val="0"/>
              </a:spcBef>
              <a:spcAft>
                <a:spcPts val="600"/>
              </a:spcAft>
              <a:buClr>
                <a:srgbClr val="005892"/>
              </a:buClr>
              <a:buNone/>
            </a:pPr>
            <a:r>
              <a:rPr lang="en-US" sz="2200" dirty="0"/>
              <a:t>Submit your data through the </a:t>
            </a:r>
            <a:r>
              <a:rPr lang="en-US" sz="2200" dirty="0" err="1"/>
              <a:t>RxDC</a:t>
            </a:r>
            <a:r>
              <a:rPr lang="en-US" sz="2200" dirty="0"/>
              <a:t> module in the Health Insurance Oversight System (HIOS). To log in to HIOS, go to the CMS Enterprise Portal at </a:t>
            </a:r>
            <a:r>
              <a:rPr lang="en-US" sz="2200" dirty="0">
                <a:hlinkClick r:id="rId3"/>
              </a:rPr>
              <a:t>https://portal.cms.gov/portal/</a:t>
            </a:r>
            <a:endParaRPr lang="en-US" sz="2200" dirty="0"/>
          </a:p>
          <a:p>
            <a:pPr marL="0" indent="0">
              <a:spcBef>
                <a:spcPts val="0"/>
              </a:spcBef>
              <a:spcAft>
                <a:spcPts val="600"/>
              </a:spcAft>
              <a:buClr>
                <a:srgbClr val="005892"/>
              </a:buClr>
              <a:buNone/>
            </a:pPr>
            <a:endParaRPr lang="en-US" sz="2200" b="1" dirty="0"/>
          </a:p>
          <a:p>
            <a:pPr>
              <a:spcBef>
                <a:spcPts val="0"/>
              </a:spcBef>
              <a:spcAft>
                <a:spcPts val="600"/>
              </a:spcAft>
              <a:buClr>
                <a:srgbClr val="005892"/>
              </a:buClr>
            </a:pPr>
            <a:r>
              <a:rPr lang="en-US" sz="2200" b="1" dirty="0"/>
              <a:t>Can a vendor submit information on my behalf? </a:t>
            </a:r>
          </a:p>
          <a:p>
            <a:pPr marL="171450" lvl="1" indent="0">
              <a:spcBef>
                <a:spcPts val="0"/>
              </a:spcBef>
              <a:spcAft>
                <a:spcPts val="600"/>
              </a:spcAft>
              <a:buClr>
                <a:srgbClr val="005892"/>
              </a:buClr>
              <a:buNone/>
            </a:pPr>
            <a:r>
              <a:rPr lang="en-US" sz="2200" b="1" dirty="0">
                <a:solidFill>
                  <a:srgbClr val="005892"/>
                </a:solidFill>
              </a:rPr>
              <a:t>Yes. </a:t>
            </a:r>
            <a:r>
              <a:rPr lang="en-US" sz="2200" dirty="0"/>
              <a:t>Plans, issuers, and carriers can contract with issuers, TPAs, PBMs, or other third-party vendors to submit data on their behalf. An entity that submits some or all required information is called a “reporting entity.” </a:t>
            </a:r>
          </a:p>
          <a:p>
            <a:pPr marL="342900" lvl="1" indent="0">
              <a:spcBef>
                <a:spcPts val="0"/>
              </a:spcBef>
              <a:spcAft>
                <a:spcPts val="600"/>
              </a:spcAft>
              <a:buClr>
                <a:srgbClr val="005892"/>
              </a:buClr>
              <a:buNone/>
            </a:pPr>
            <a:endParaRPr lang="en-US" sz="2200" dirty="0"/>
          </a:p>
          <a:p>
            <a:pPr>
              <a:spcBef>
                <a:spcPts val="0"/>
              </a:spcBef>
              <a:spcAft>
                <a:spcPts val="600"/>
              </a:spcAft>
              <a:buClr>
                <a:srgbClr val="005892"/>
              </a:buClr>
            </a:pPr>
            <a:r>
              <a:rPr lang="en-US" sz="2200" b="1" dirty="0"/>
              <a:t>Can multiple vendors submit my data? </a:t>
            </a:r>
          </a:p>
          <a:p>
            <a:pPr marL="171450" lvl="1" indent="0">
              <a:spcBef>
                <a:spcPts val="0"/>
              </a:spcBef>
              <a:spcAft>
                <a:spcPts val="600"/>
              </a:spcAft>
              <a:buClr>
                <a:srgbClr val="005892"/>
              </a:buClr>
              <a:buNone/>
            </a:pPr>
            <a:r>
              <a:rPr lang="en-US" sz="2200" b="1" dirty="0">
                <a:solidFill>
                  <a:srgbClr val="005892"/>
                </a:solidFill>
              </a:rPr>
              <a:t>Yes. </a:t>
            </a:r>
            <a:r>
              <a:rPr lang="en-US" sz="2200" dirty="0"/>
              <a:t>A plan, issuer, or carrier can allow multiple reporting entities to submit on  its behalf. For example, a self-funded group health plan may contract with a TPA to submit the Spending by Category data file (D2) and separately contract with a PBM to submit the Top 50 Most Costly Drugs file (D4). </a:t>
            </a:r>
          </a:p>
        </p:txBody>
      </p:sp>
      <p:sp>
        <p:nvSpPr>
          <p:cNvPr id="5" name="Slide Number Placeholder 3">
            <a:extLst>
              <a:ext uri="{FF2B5EF4-FFF2-40B4-BE49-F238E27FC236}">
                <a16:creationId xmlns:a16="http://schemas.microsoft.com/office/drawing/2014/main" id="{F108C62A-8D13-DDF0-5DB9-5BC0DAF24EC2}"/>
              </a:ext>
            </a:extLst>
          </p:cNvPr>
          <p:cNvSpPr txBox="1">
            <a:spLocks/>
          </p:cNvSpPr>
          <p:nvPr/>
        </p:nvSpPr>
        <p:spPr>
          <a:xfrm>
            <a:off x="3352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66E8E0D-2357-4AB6-9C7D-B43A84C38011}"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1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1CDF-9730-4E54-A66B-A4301314B581}"/>
              </a:ext>
            </a:extLst>
          </p:cNvPr>
          <p:cNvSpPr>
            <a:spLocks noGrp="1"/>
          </p:cNvSpPr>
          <p:nvPr>
            <p:ph type="title"/>
          </p:nvPr>
        </p:nvSpPr>
        <p:spPr>
          <a:xfrm>
            <a:off x="847725" y="136523"/>
            <a:ext cx="10515600" cy="1325563"/>
          </a:xfrm>
        </p:spPr>
        <p:txBody>
          <a:bodyPr>
            <a:normAutofit/>
          </a:bodyPr>
          <a:lstStyle/>
          <a:p>
            <a:r>
              <a:rPr lang="en-US" dirty="0"/>
              <a:t>Who Gets The Reported Data?</a:t>
            </a:r>
          </a:p>
        </p:txBody>
      </p:sp>
      <p:sp>
        <p:nvSpPr>
          <p:cNvPr id="3" name="Content Placeholder 2">
            <a:extLst>
              <a:ext uri="{FF2B5EF4-FFF2-40B4-BE49-F238E27FC236}">
                <a16:creationId xmlns:a16="http://schemas.microsoft.com/office/drawing/2014/main" id="{A52C11DD-0DFE-44F3-8B32-13E030C535A8}"/>
              </a:ext>
            </a:extLst>
          </p:cNvPr>
          <p:cNvSpPr>
            <a:spLocks noGrp="1"/>
          </p:cNvSpPr>
          <p:nvPr>
            <p:ph idx="1"/>
          </p:nvPr>
        </p:nvSpPr>
        <p:spPr>
          <a:xfrm>
            <a:off x="847725" y="1600200"/>
            <a:ext cx="10515600" cy="4351338"/>
          </a:xfrm>
        </p:spPr>
        <p:txBody>
          <a:bodyPr/>
          <a:lstStyle/>
          <a:p>
            <a:pPr marL="0" indent="0">
              <a:lnSpc>
                <a:spcPct val="100000"/>
              </a:lnSpc>
              <a:spcBef>
                <a:spcPts val="600"/>
              </a:spcBef>
              <a:buNone/>
            </a:pPr>
            <a:r>
              <a:rPr lang="en-US" dirty="0">
                <a:ea typeface="Calibri" panose="020F0502020204030204" pitchFamily="34" charset="0"/>
                <a:cs typeface="Arial" panose="020B0604020202020204" pitchFamily="34" charset="0"/>
              </a:rPr>
              <a:t>The report must be submitted to the Departments of Health and Human Services, Labor, and the Treasury (Tri-agencies).</a:t>
            </a:r>
            <a:endParaRPr lang="en-US" dirty="0">
              <a:ea typeface="Arial" panose="020B0604020202020204" pitchFamily="34" charset="0"/>
              <a:cs typeface="Times New Roman" panose="02020603050405020304" pitchFamily="18" charset="0"/>
            </a:endParaRPr>
          </a:p>
          <a:p>
            <a:pPr marL="0" indent="0">
              <a:lnSpc>
                <a:spcPct val="100000"/>
              </a:lnSpc>
              <a:spcBef>
                <a:spcPts val="600"/>
              </a:spcBef>
              <a:buNone/>
            </a:pPr>
            <a:r>
              <a:rPr lang="en-US" dirty="0">
                <a:ea typeface="Calibri" panose="020F0502020204030204" pitchFamily="34" charset="0"/>
                <a:cs typeface="Arial" panose="020B0604020202020204" pitchFamily="34" charset="0"/>
              </a:rPr>
              <a:t>Most insurance carriers will submit for fully-insured plans. Self-funded customers wishing to do their own submission can download the appropriate templates. </a:t>
            </a:r>
          </a:p>
          <a:p>
            <a:pPr marL="0" indent="0">
              <a:lnSpc>
                <a:spcPct val="100000"/>
              </a:lnSpc>
              <a:spcBef>
                <a:spcPts val="600"/>
              </a:spcBef>
              <a:buNone/>
            </a:pPr>
            <a:endParaRPr lang="en-US" b="1" dirty="0">
              <a:ea typeface="Arial" panose="020B0604020202020204" pitchFamily="34" charset="0"/>
              <a:cs typeface="Times New Roman" panose="02020603050405020304" pitchFamily="18" charset="0"/>
            </a:endParaRPr>
          </a:p>
          <a:p>
            <a:pPr marL="0" indent="0">
              <a:lnSpc>
                <a:spcPct val="100000"/>
              </a:lnSpc>
              <a:spcBef>
                <a:spcPts val="600"/>
              </a:spcBef>
              <a:buNone/>
            </a:pPr>
            <a:r>
              <a:rPr lang="en-US" b="1" dirty="0">
                <a:ea typeface="Arial" panose="020B0604020202020204" pitchFamily="34" charset="0"/>
                <a:cs typeface="Times New Roman" panose="02020603050405020304" pitchFamily="18" charset="0"/>
              </a:rPr>
              <a:t>Where are the </a:t>
            </a:r>
            <a:r>
              <a:rPr lang="en-US" b="1" dirty="0" err="1">
                <a:ea typeface="Arial" panose="020B0604020202020204" pitchFamily="34" charset="0"/>
                <a:cs typeface="Times New Roman" panose="02020603050405020304" pitchFamily="18" charset="0"/>
              </a:rPr>
              <a:t>RxDC</a:t>
            </a:r>
            <a:r>
              <a:rPr lang="en-US" b="1" dirty="0">
                <a:ea typeface="Arial" panose="020B0604020202020204" pitchFamily="34" charset="0"/>
                <a:cs typeface="Times New Roman" panose="02020603050405020304" pitchFamily="18" charset="0"/>
              </a:rPr>
              <a:t> templates?</a:t>
            </a:r>
          </a:p>
          <a:p>
            <a:pPr marL="0" indent="0">
              <a:lnSpc>
                <a:spcPct val="100000"/>
              </a:lnSpc>
              <a:spcBef>
                <a:spcPts val="600"/>
              </a:spcBef>
              <a:buNone/>
            </a:pPr>
            <a:r>
              <a:rPr lang="en-US" dirty="0">
                <a:ea typeface="Arial" panose="020B0604020202020204" pitchFamily="34" charset="0"/>
                <a:cs typeface="Times New Roman" panose="02020603050405020304" pitchFamily="18" charset="0"/>
              </a:rPr>
              <a:t>The </a:t>
            </a:r>
            <a:r>
              <a:rPr lang="en-US" dirty="0" err="1">
                <a:ea typeface="Arial" panose="020B0604020202020204" pitchFamily="34" charset="0"/>
                <a:cs typeface="Times New Roman" panose="02020603050405020304" pitchFamily="18" charset="0"/>
              </a:rPr>
              <a:t>RxDC</a:t>
            </a:r>
            <a:r>
              <a:rPr lang="en-US" dirty="0">
                <a:ea typeface="Arial" panose="020B0604020202020204" pitchFamily="34" charset="0"/>
                <a:cs typeface="Times New Roman" panose="02020603050405020304" pitchFamily="18" charset="0"/>
              </a:rPr>
              <a:t> templates are on the CMS website at: </a:t>
            </a:r>
            <a:r>
              <a:rPr lang="en-US" dirty="0">
                <a:ea typeface="Arial" panose="020B0604020202020204" pitchFamily="34" charset="0"/>
                <a:cs typeface="Times New Roman" panose="02020603050405020304" pitchFamily="18" charset="0"/>
                <a:hlinkClick r:id="rId3"/>
              </a:rPr>
              <a:t>https://www.cms.gov/CCIIO/Programs-and-Initiatives/Other-Insurance-Protections/Prescription-Drug-Data-Collection</a:t>
            </a:r>
            <a:endParaRPr lang="en-US" dirty="0">
              <a:ea typeface="Arial" panose="020B0604020202020204" pitchFamily="34" charset="0"/>
              <a:cs typeface="Times New Roman" panose="02020603050405020304" pitchFamily="18" charset="0"/>
            </a:endParaRPr>
          </a:p>
          <a:p>
            <a:pPr marL="0" indent="0">
              <a:lnSpc>
                <a:spcPct val="110000"/>
              </a:lnSpc>
              <a:spcBef>
                <a:spcPts val="600"/>
              </a:spcBef>
              <a:buNone/>
            </a:pPr>
            <a:endParaRPr lang="en-US" sz="2000" dirty="0">
              <a:ea typeface="Arial" panose="020B0604020202020204" pitchFamily="34" charset="0"/>
              <a:cs typeface="Times New Roman" panose="02020603050405020304" pitchFamily="18" charset="0"/>
            </a:endParaRPr>
          </a:p>
          <a:p>
            <a:pPr marL="0" indent="0">
              <a:lnSpc>
                <a:spcPct val="110000"/>
              </a:lnSpc>
              <a:spcBef>
                <a:spcPts val="600"/>
              </a:spcBef>
              <a:buNone/>
            </a:pPr>
            <a:endParaRPr lang="en-US" sz="2000" dirty="0">
              <a:ea typeface="Arial" panose="020B0604020202020204" pitchFamily="34" charset="0"/>
              <a:cs typeface="Times New Roman" panose="02020603050405020304" pitchFamily="18" charset="0"/>
            </a:endParaRPr>
          </a:p>
          <a:p>
            <a:pPr>
              <a:spcBef>
                <a:spcPts val="0"/>
              </a:spcBef>
              <a:buClrTx/>
            </a:pPr>
            <a:endParaRPr lang="en-US" sz="2000" dirty="0"/>
          </a:p>
          <a:p>
            <a:pPr>
              <a:spcBef>
                <a:spcPts val="0"/>
              </a:spcBef>
              <a:buClrTx/>
            </a:pPr>
            <a:endParaRPr lang="en-US" sz="2000" dirty="0"/>
          </a:p>
          <a:p>
            <a:pPr marL="0" indent="0">
              <a:spcBef>
                <a:spcPts val="0"/>
              </a:spcBef>
              <a:buClrTx/>
              <a:buNone/>
            </a:pPr>
            <a:endParaRPr lang="en-US" dirty="0"/>
          </a:p>
        </p:txBody>
      </p:sp>
      <p:sp>
        <p:nvSpPr>
          <p:cNvPr id="4" name="Slide Number Placeholder 3">
            <a:extLst>
              <a:ext uri="{FF2B5EF4-FFF2-40B4-BE49-F238E27FC236}">
                <a16:creationId xmlns:a16="http://schemas.microsoft.com/office/drawing/2014/main" id="{EE0B28E5-4F8B-403F-8254-0ABC772C7997}"/>
              </a:ext>
            </a:extLst>
          </p:cNvPr>
          <p:cNvSpPr>
            <a:spLocks noGrp="1"/>
          </p:cNvSpPr>
          <p:nvPr>
            <p:ph type="sldNum" sz="quarter" idx="12"/>
          </p:nvPr>
        </p:nvSpPr>
        <p:spPr>
          <a:xfrm>
            <a:off x="3362325" y="6464300"/>
            <a:ext cx="2743200" cy="365125"/>
          </a:xfrm>
        </p:spPr>
        <p:txBody>
          <a:bodyPr/>
          <a:lstStyle/>
          <a:p>
            <a:fld id="{E66E8E0D-2357-4AB6-9C7D-B43A84C38011}" type="slidenum">
              <a:rPr lang="en-US" sz="1200" smtClean="0">
                <a:solidFill>
                  <a:prstClr val="white">
                    <a:lumMod val="50000"/>
                  </a:prstClr>
                </a:solidFill>
              </a:rPr>
              <a:pPr/>
              <a:t>12</a:t>
            </a:fld>
            <a:endParaRPr lang="en-US" sz="1200" dirty="0">
              <a:solidFill>
                <a:prstClr val="white">
                  <a:lumMod val="85000"/>
                </a:prstClr>
              </a:solidFill>
            </a:endParaRPr>
          </a:p>
        </p:txBody>
      </p:sp>
    </p:spTree>
    <p:extLst>
      <p:ext uri="{BB962C8B-B14F-4D97-AF65-F5344CB8AC3E}">
        <p14:creationId xmlns:p14="http://schemas.microsoft.com/office/powerpoint/2010/main" val="257703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61CDF-9730-4E54-A66B-A4301314B581}"/>
              </a:ext>
            </a:extLst>
          </p:cNvPr>
          <p:cNvSpPr>
            <a:spLocks noGrp="1"/>
          </p:cNvSpPr>
          <p:nvPr>
            <p:ph type="title"/>
          </p:nvPr>
        </p:nvSpPr>
        <p:spPr>
          <a:xfrm>
            <a:off x="838200" y="136525"/>
            <a:ext cx="10515600" cy="1325563"/>
          </a:xfrm>
        </p:spPr>
        <p:txBody>
          <a:bodyPr>
            <a:normAutofit/>
          </a:bodyPr>
          <a:lstStyle/>
          <a:p>
            <a:r>
              <a:rPr lang="en-US" sz="4000" dirty="0">
                <a:latin typeface="Arial" panose="020B0604020202020204" pitchFamily="34" charset="0"/>
                <a:cs typeface="Arial" panose="020B0604020202020204" pitchFamily="34" charset="0"/>
              </a:rPr>
              <a:t>Enforcement</a:t>
            </a:r>
          </a:p>
        </p:txBody>
      </p:sp>
      <p:sp>
        <p:nvSpPr>
          <p:cNvPr id="3" name="Content Placeholder 2">
            <a:extLst>
              <a:ext uri="{FF2B5EF4-FFF2-40B4-BE49-F238E27FC236}">
                <a16:creationId xmlns:a16="http://schemas.microsoft.com/office/drawing/2014/main" id="{A52C11DD-0DFE-44F3-8B32-13E030C535A8}"/>
              </a:ext>
            </a:extLst>
          </p:cNvPr>
          <p:cNvSpPr>
            <a:spLocks noGrp="1"/>
          </p:cNvSpPr>
          <p:nvPr>
            <p:ph idx="1"/>
          </p:nvPr>
        </p:nvSpPr>
        <p:spPr>
          <a:xfrm>
            <a:off x="838200" y="1404938"/>
            <a:ext cx="10515600" cy="4351338"/>
          </a:xfrm>
        </p:spPr>
        <p:txBody>
          <a:bodyPr/>
          <a:lstStyle/>
          <a:p>
            <a:pPr>
              <a:lnSpc>
                <a:spcPct val="100000"/>
              </a:lnSpc>
              <a:spcBef>
                <a:spcPts val="600"/>
              </a:spcBef>
              <a:buClr>
                <a:srgbClr val="005892"/>
              </a:buClr>
              <a:buSzPct val="120000"/>
            </a:pPr>
            <a:r>
              <a:rPr lang="en-US" sz="2400" dirty="0"/>
              <a:t>For health plans that are subject to ERISA, the Department of Labor and plan participants and beneficiaries may enforce compliance with these rules. </a:t>
            </a:r>
          </a:p>
          <a:p>
            <a:pPr>
              <a:lnSpc>
                <a:spcPct val="100000"/>
              </a:lnSpc>
              <a:spcBef>
                <a:spcPts val="600"/>
              </a:spcBef>
              <a:buClr>
                <a:srgbClr val="005892"/>
              </a:buClr>
              <a:buSzPct val="120000"/>
            </a:pPr>
            <a:r>
              <a:rPr lang="en-US" sz="2400" dirty="0"/>
              <a:t>Plans not subject to ERISA may be subject to enforcement by the U.S. Department of Health and Human Services (HHS). HHS shares responsibility for enforcement against insurers with state agencies. </a:t>
            </a:r>
          </a:p>
          <a:p>
            <a:pPr>
              <a:lnSpc>
                <a:spcPct val="100000"/>
              </a:lnSpc>
              <a:spcBef>
                <a:spcPts val="600"/>
              </a:spcBef>
              <a:buClr>
                <a:srgbClr val="005892"/>
              </a:buClr>
              <a:buSzPct val="120000"/>
            </a:pPr>
            <a:r>
              <a:rPr lang="en-US" sz="2400" dirty="0"/>
              <a:t>The Internal Revenue Service may impose an excise tax of </a:t>
            </a:r>
            <a:r>
              <a:rPr lang="en-US" sz="2400" b="1" dirty="0">
                <a:solidFill>
                  <a:srgbClr val="005892"/>
                </a:solidFill>
              </a:rPr>
              <a:t>$100 per day per affected individual</a:t>
            </a:r>
            <a:r>
              <a:rPr lang="en-US" sz="2400" b="1" dirty="0"/>
              <a:t> </a:t>
            </a:r>
            <a:r>
              <a:rPr lang="en-US" sz="2400" dirty="0"/>
              <a:t>under section 4980D of the Code for any failure to comply. </a:t>
            </a:r>
          </a:p>
          <a:p>
            <a:pPr>
              <a:lnSpc>
                <a:spcPct val="100000"/>
              </a:lnSpc>
              <a:spcBef>
                <a:spcPts val="600"/>
              </a:spcBef>
              <a:buClr>
                <a:srgbClr val="005892"/>
              </a:buClr>
              <a:buSzPct val="120000"/>
            </a:pPr>
            <a:r>
              <a:rPr lang="en-US" sz="2400" dirty="0"/>
              <a:t>Plans and insurers should now be prepared to issue reports for 2020 and 2021 by </a:t>
            </a:r>
            <a:r>
              <a:rPr lang="en-US" sz="2400" b="1" dirty="0">
                <a:solidFill>
                  <a:srgbClr val="005892"/>
                </a:solidFill>
              </a:rPr>
              <a:t>December 27, 2022.</a:t>
            </a:r>
          </a:p>
          <a:p>
            <a:pPr>
              <a:spcBef>
                <a:spcPts val="0"/>
              </a:spcBef>
              <a:buClrTx/>
            </a:pPr>
            <a:endParaRPr lang="en-US" sz="2000" dirty="0"/>
          </a:p>
          <a:p>
            <a:pPr marL="0" indent="0">
              <a:spcBef>
                <a:spcPts val="0"/>
              </a:spcBef>
              <a:buClrTx/>
              <a:buNone/>
            </a:pPr>
            <a:endParaRPr lang="en-US" dirty="0"/>
          </a:p>
        </p:txBody>
      </p:sp>
      <p:sp>
        <p:nvSpPr>
          <p:cNvPr id="4" name="Slide Number Placeholder 3">
            <a:extLst>
              <a:ext uri="{FF2B5EF4-FFF2-40B4-BE49-F238E27FC236}">
                <a16:creationId xmlns:a16="http://schemas.microsoft.com/office/drawing/2014/main" id="{EE0B28E5-4F8B-403F-8254-0ABC772C7997}"/>
              </a:ext>
            </a:extLst>
          </p:cNvPr>
          <p:cNvSpPr>
            <a:spLocks noGrp="1"/>
          </p:cNvSpPr>
          <p:nvPr>
            <p:ph type="sldNum" sz="quarter" idx="12"/>
          </p:nvPr>
        </p:nvSpPr>
        <p:spPr>
          <a:xfrm>
            <a:off x="3352800" y="6464300"/>
            <a:ext cx="2743200" cy="365125"/>
          </a:xfrm>
        </p:spPr>
        <p:txBody>
          <a:bodyPr/>
          <a:lstStyle/>
          <a:p>
            <a:fld id="{E66E8E0D-2357-4AB6-9C7D-B43A84C38011}" type="slidenum">
              <a:rPr lang="en-US" smtClean="0">
                <a:solidFill>
                  <a:prstClr val="white">
                    <a:lumMod val="50000"/>
                  </a:prstClr>
                </a:solidFill>
              </a:rPr>
              <a:pPr/>
              <a:t>13</a:t>
            </a:fld>
            <a:r>
              <a:rPr lang="en-US" dirty="0">
                <a:solidFill>
                  <a:prstClr val="white">
                    <a:lumMod val="85000"/>
                  </a:prstClr>
                </a:solidFill>
              </a:rPr>
              <a:t> </a:t>
            </a:r>
          </a:p>
        </p:txBody>
      </p:sp>
    </p:spTree>
    <p:extLst>
      <p:ext uri="{BB962C8B-B14F-4D97-AF65-F5344CB8AC3E}">
        <p14:creationId xmlns:p14="http://schemas.microsoft.com/office/powerpoint/2010/main" val="99873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B621-4C6E-8007-E54A-9AAC11FFD624}"/>
              </a:ext>
            </a:extLst>
          </p:cNvPr>
          <p:cNvSpPr>
            <a:spLocks noGrp="1"/>
          </p:cNvSpPr>
          <p:nvPr>
            <p:ph type="title"/>
          </p:nvPr>
        </p:nvSpPr>
        <p:spPr>
          <a:xfrm>
            <a:off x="762000" y="173355"/>
            <a:ext cx="10515600" cy="1325563"/>
          </a:xfrm>
        </p:spPr>
        <p:txBody>
          <a:bodyPr>
            <a:normAutofit/>
          </a:bodyPr>
          <a:lstStyle/>
          <a:p>
            <a:r>
              <a:rPr lang="en-US" sz="4000" dirty="0">
                <a:latin typeface="Arial" panose="020B0604020202020204" pitchFamily="34" charset="0"/>
                <a:cs typeface="Arial" panose="020B0604020202020204" pitchFamily="34" charset="0"/>
              </a:rPr>
              <a:t>New Guidance on </a:t>
            </a:r>
            <a:r>
              <a:rPr lang="en-US" sz="4000" dirty="0" err="1">
                <a:latin typeface="Arial" panose="020B0604020202020204" pitchFamily="34" charset="0"/>
                <a:cs typeface="Arial" panose="020B0604020202020204" pitchFamily="34" charset="0"/>
              </a:rPr>
              <a:t>TiC</a:t>
            </a:r>
            <a:r>
              <a:rPr lang="en-US" sz="4000" dirty="0">
                <a:latin typeface="Arial" panose="020B0604020202020204" pitchFamily="34" charset="0"/>
                <a:cs typeface="Arial" panose="020B0604020202020204" pitchFamily="34" charset="0"/>
              </a:rPr>
              <a:t> Posting Requirements</a:t>
            </a:r>
          </a:p>
        </p:txBody>
      </p:sp>
      <p:graphicFrame>
        <p:nvGraphicFramePr>
          <p:cNvPr id="4" name="Table 4">
            <a:extLst>
              <a:ext uri="{FF2B5EF4-FFF2-40B4-BE49-F238E27FC236}">
                <a16:creationId xmlns:a16="http://schemas.microsoft.com/office/drawing/2014/main" id="{F57A2204-6E5C-9036-8E8C-AE4C90DCCC9F}"/>
              </a:ext>
            </a:extLst>
          </p:cNvPr>
          <p:cNvGraphicFramePr>
            <a:graphicFrameLocks noGrp="1"/>
          </p:cNvGraphicFramePr>
          <p:nvPr>
            <p:ph idx="1"/>
            <p:extLst>
              <p:ext uri="{D42A27DB-BD31-4B8C-83A1-F6EECF244321}">
                <p14:modId xmlns:p14="http://schemas.microsoft.com/office/powerpoint/2010/main" val="3976743727"/>
              </p:ext>
            </p:extLst>
          </p:nvPr>
        </p:nvGraphicFramePr>
        <p:xfrm>
          <a:off x="838200" y="1370647"/>
          <a:ext cx="10515600" cy="2199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706608354"/>
                    </a:ext>
                  </a:extLst>
                </a:gridCol>
                <a:gridCol w="7772400">
                  <a:extLst>
                    <a:ext uri="{9D8B030D-6E8A-4147-A177-3AD203B41FA5}">
                      <a16:colId xmlns:a16="http://schemas.microsoft.com/office/drawing/2014/main" val="551426510"/>
                    </a:ext>
                  </a:extLst>
                </a:gridCol>
              </a:tblGrid>
              <a:tr h="370840">
                <a:tc>
                  <a:txBody>
                    <a:bodyPr/>
                    <a:lstStyle/>
                    <a:p>
                      <a:r>
                        <a:rPr lang="en-US" dirty="0"/>
                        <a:t>Implementation Dates</a:t>
                      </a:r>
                    </a:p>
                  </a:txBody>
                  <a:tcPr/>
                </a:tc>
                <a:tc>
                  <a:txBody>
                    <a:bodyPr/>
                    <a:lstStyle/>
                    <a:p>
                      <a:pPr algn="l"/>
                      <a:r>
                        <a:rPr lang="en-US" dirty="0"/>
                        <a:t>Requirements</a:t>
                      </a:r>
                    </a:p>
                  </a:txBody>
                  <a:tcPr/>
                </a:tc>
                <a:extLst>
                  <a:ext uri="{0D108BD9-81ED-4DB2-BD59-A6C34878D82A}">
                    <a16:rowId xmlns:a16="http://schemas.microsoft.com/office/drawing/2014/main" val="978303423"/>
                  </a:ext>
                </a:extLst>
              </a:tr>
              <a:tr h="370840">
                <a:tc>
                  <a:txBody>
                    <a:bodyPr/>
                    <a:lstStyle/>
                    <a:p>
                      <a:r>
                        <a:rPr lang="en-US" dirty="0"/>
                        <a:t>July 1, 2022</a:t>
                      </a:r>
                    </a:p>
                  </a:txBody>
                  <a:tcPr/>
                </a:tc>
                <a:tc>
                  <a:txBody>
                    <a:bodyPr/>
                    <a:lstStyle/>
                    <a:p>
                      <a:r>
                        <a:rPr lang="en-US" dirty="0"/>
                        <a:t>Required non-grandfathered health plans to post on public website the in-network rates and out-of-network allowed amounts and billed charges for covered items and services.</a:t>
                      </a:r>
                    </a:p>
                  </a:txBody>
                  <a:tcPr/>
                </a:tc>
                <a:extLst>
                  <a:ext uri="{0D108BD9-81ED-4DB2-BD59-A6C34878D82A}">
                    <a16:rowId xmlns:a16="http://schemas.microsoft.com/office/drawing/2014/main" val="2796428462"/>
                  </a:ext>
                </a:extLst>
              </a:tr>
              <a:tr h="370840">
                <a:tc>
                  <a:txBody>
                    <a:bodyPr/>
                    <a:lstStyle/>
                    <a:p>
                      <a:r>
                        <a:rPr lang="en-US" dirty="0"/>
                        <a:t>January 1, 2023</a:t>
                      </a:r>
                    </a:p>
                  </a:txBody>
                  <a:tcPr/>
                </a:tc>
                <a:tc>
                  <a:txBody>
                    <a:bodyPr/>
                    <a:lstStyle/>
                    <a:p>
                      <a:r>
                        <a:rPr lang="en-US" dirty="0"/>
                        <a:t>Plans must also provide a tool to help plan participants understand their actual costs for the 500 most common items and services. Expands to all covered items and service on January 1, 2024.</a:t>
                      </a:r>
                    </a:p>
                  </a:txBody>
                  <a:tcPr/>
                </a:tc>
                <a:extLst>
                  <a:ext uri="{0D108BD9-81ED-4DB2-BD59-A6C34878D82A}">
                    <a16:rowId xmlns:a16="http://schemas.microsoft.com/office/drawing/2014/main" val="1860374976"/>
                  </a:ext>
                </a:extLst>
              </a:tr>
            </a:tbl>
          </a:graphicData>
        </a:graphic>
      </p:graphicFrame>
      <p:sp>
        <p:nvSpPr>
          <p:cNvPr id="5" name="TextBox 4">
            <a:extLst>
              <a:ext uri="{FF2B5EF4-FFF2-40B4-BE49-F238E27FC236}">
                <a16:creationId xmlns:a16="http://schemas.microsoft.com/office/drawing/2014/main" id="{523D6A20-EAB7-E963-60A1-5E499FA29232}"/>
              </a:ext>
            </a:extLst>
          </p:cNvPr>
          <p:cNvSpPr txBox="1"/>
          <p:nvPr/>
        </p:nvSpPr>
        <p:spPr>
          <a:xfrm>
            <a:off x="838200" y="3810000"/>
            <a:ext cx="10820400" cy="1477328"/>
          </a:xfrm>
          <a:prstGeom prst="rect">
            <a:avLst/>
          </a:prstGeom>
          <a:noFill/>
        </p:spPr>
        <p:txBody>
          <a:bodyPr wrap="square" rtlCol="0">
            <a:spAutoFit/>
          </a:bodyPr>
          <a:lstStyle/>
          <a:p>
            <a:r>
              <a:rPr lang="en-US" dirty="0"/>
              <a:t>Employers have been concerned about the requirement to post a link to the machine-readable files on their websites since the information:</a:t>
            </a:r>
          </a:p>
          <a:p>
            <a:endParaRPr lang="en-US" dirty="0"/>
          </a:p>
          <a:p>
            <a:pPr marL="285750" indent="-285750">
              <a:buClr>
                <a:srgbClr val="005892"/>
              </a:buClr>
              <a:buSzPct val="120000"/>
              <a:buFont typeface="Arial" panose="020B0604020202020204" pitchFamily="34" charset="0"/>
              <a:buChar char="•"/>
            </a:pPr>
            <a:r>
              <a:rPr lang="en-US" dirty="0"/>
              <a:t>Does not relate to their business</a:t>
            </a:r>
          </a:p>
          <a:p>
            <a:pPr marL="285750" indent="-285750">
              <a:buClr>
                <a:srgbClr val="005892"/>
              </a:buClr>
              <a:buSzPct val="120000"/>
              <a:buFont typeface="Arial" panose="020B0604020202020204" pitchFamily="34" charset="0"/>
              <a:buChar char="•"/>
            </a:pPr>
            <a:r>
              <a:rPr lang="en-US" dirty="0"/>
              <a:t>Is not currently intended to be understood by individuals who may wish to review it.</a:t>
            </a:r>
          </a:p>
        </p:txBody>
      </p:sp>
      <p:sp>
        <p:nvSpPr>
          <p:cNvPr id="6" name="Slide Number Placeholder 3">
            <a:extLst>
              <a:ext uri="{FF2B5EF4-FFF2-40B4-BE49-F238E27FC236}">
                <a16:creationId xmlns:a16="http://schemas.microsoft.com/office/drawing/2014/main" id="{55D4EF81-EA5F-01B4-F0C2-2CB03B2AFAB5}"/>
              </a:ext>
            </a:extLst>
          </p:cNvPr>
          <p:cNvSpPr>
            <a:spLocks noGrp="1"/>
          </p:cNvSpPr>
          <p:nvPr>
            <p:ph type="sldNum" sz="quarter" idx="12"/>
          </p:nvPr>
        </p:nvSpPr>
        <p:spPr>
          <a:xfrm>
            <a:off x="3352800" y="6502082"/>
            <a:ext cx="2743200" cy="365125"/>
          </a:xfrm>
        </p:spPr>
        <p:txBody>
          <a:bodyPr/>
          <a:lstStyle/>
          <a:p>
            <a:fld id="{E66E8E0D-2357-4AB6-9C7D-B43A84C38011}" type="slidenum">
              <a:rPr lang="en-US" smtClean="0">
                <a:solidFill>
                  <a:prstClr val="white">
                    <a:lumMod val="50000"/>
                  </a:prstClr>
                </a:solidFill>
              </a:rPr>
              <a:pPr/>
              <a:t>14</a:t>
            </a:fld>
            <a:r>
              <a:rPr lang="en-US" dirty="0">
                <a:solidFill>
                  <a:prstClr val="white">
                    <a:lumMod val="85000"/>
                  </a:prstClr>
                </a:solidFill>
              </a:rPr>
              <a:t> </a:t>
            </a:r>
          </a:p>
        </p:txBody>
      </p:sp>
    </p:spTree>
    <p:extLst>
      <p:ext uri="{BB962C8B-B14F-4D97-AF65-F5344CB8AC3E}">
        <p14:creationId xmlns:p14="http://schemas.microsoft.com/office/powerpoint/2010/main" val="2742031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B621-4C6E-8007-E54A-9AAC11FFD624}"/>
              </a:ext>
            </a:extLst>
          </p:cNvPr>
          <p:cNvSpPr>
            <a:spLocks noGrp="1"/>
          </p:cNvSpPr>
          <p:nvPr>
            <p:ph type="title"/>
          </p:nvPr>
        </p:nvSpPr>
        <p:spPr>
          <a:xfrm>
            <a:off x="571500" y="152400"/>
            <a:ext cx="11620500" cy="1325563"/>
          </a:xfrm>
        </p:spPr>
        <p:txBody>
          <a:bodyPr>
            <a:normAutofit/>
          </a:bodyPr>
          <a:lstStyle/>
          <a:p>
            <a:r>
              <a:rPr lang="en-US" sz="4000" spc="-100" dirty="0">
                <a:latin typeface="Arial" panose="020B0604020202020204" pitchFamily="34" charset="0"/>
                <a:cs typeface="Arial" panose="020B0604020202020204" pitchFamily="34" charset="0"/>
              </a:rPr>
              <a:t>New Guidance on </a:t>
            </a:r>
            <a:r>
              <a:rPr lang="en-US" sz="4000" spc="-100" dirty="0" err="1">
                <a:latin typeface="Arial" panose="020B0604020202020204" pitchFamily="34" charset="0"/>
                <a:cs typeface="Arial" panose="020B0604020202020204" pitchFamily="34" charset="0"/>
              </a:rPr>
              <a:t>TiC</a:t>
            </a:r>
            <a:r>
              <a:rPr lang="en-US" sz="4000" spc="-100" dirty="0">
                <a:latin typeface="Arial" panose="020B0604020202020204" pitchFamily="34" charset="0"/>
                <a:cs typeface="Arial" panose="020B0604020202020204" pitchFamily="34" charset="0"/>
              </a:rPr>
              <a:t> Posting Requirements (cont’d)</a:t>
            </a:r>
          </a:p>
        </p:txBody>
      </p:sp>
      <p:sp>
        <p:nvSpPr>
          <p:cNvPr id="6" name="Content Placeholder 5">
            <a:extLst>
              <a:ext uri="{FF2B5EF4-FFF2-40B4-BE49-F238E27FC236}">
                <a16:creationId xmlns:a16="http://schemas.microsoft.com/office/drawing/2014/main" id="{85363D6D-2490-35FA-7501-A8AB919BE806}"/>
              </a:ext>
            </a:extLst>
          </p:cNvPr>
          <p:cNvSpPr>
            <a:spLocks noGrp="1"/>
          </p:cNvSpPr>
          <p:nvPr>
            <p:ph idx="1"/>
          </p:nvPr>
        </p:nvSpPr>
        <p:spPr>
          <a:xfrm>
            <a:off x="685800" y="1371600"/>
            <a:ext cx="10515600" cy="4351338"/>
          </a:xfrm>
        </p:spPr>
        <p:txBody>
          <a:bodyPr/>
          <a:lstStyle/>
          <a:p>
            <a:pPr marL="0" indent="0">
              <a:buNone/>
            </a:pPr>
            <a:r>
              <a:rPr lang="en-US" dirty="0"/>
              <a:t>New FAQs issued August 19, 2022</a:t>
            </a:r>
          </a:p>
          <a:p>
            <a:r>
              <a:rPr lang="en-US" dirty="0"/>
              <a:t>If a plan sponsor has delegated responsibility to a third party for the machine-readable file requirement, the plan sponsor </a:t>
            </a:r>
            <a:r>
              <a:rPr lang="en-US" b="1" dirty="0">
                <a:solidFill>
                  <a:srgbClr val="005892"/>
                </a:solidFill>
              </a:rPr>
              <a:t>does not </a:t>
            </a:r>
            <a:r>
              <a:rPr lang="en-US" dirty="0"/>
              <a:t>have to post a link to those files on the website for their business.</a:t>
            </a:r>
          </a:p>
          <a:p>
            <a:r>
              <a:rPr lang="en-US" dirty="0"/>
              <a:t>Instead, the file link only applies if the plan sponsor maintains a public website for the health plan itself.</a:t>
            </a:r>
          </a:p>
          <a:p>
            <a:r>
              <a:rPr lang="en-US" dirty="0"/>
              <a:t>Guidance also clarifies that plan sponsors are </a:t>
            </a:r>
            <a:r>
              <a:rPr lang="en-US" b="1" dirty="0">
                <a:solidFill>
                  <a:srgbClr val="005892"/>
                </a:solidFill>
              </a:rPr>
              <a:t>not required </a:t>
            </a:r>
            <a:r>
              <a:rPr lang="en-US" dirty="0"/>
              <a:t>to create a public website for their health plan merely to post these links.  </a:t>
            </a:r>
          </a:p>
        </p:txBody>
      </p:sp>
      <p:sp>
        <p:nvSpPr>
          <p:cNvPr id="7" name="Slide Number Placeholder 3">
            <a:extLst>
              <a:ext uri="{FF2B5EF4-FFF2-40B4-BE49-F238E27FC236}">
                <a16:creationId xmlns:a16="http://schemas.microsoft.com/office/drawing/2014/main" id="{85EFD0B1-262D-1F00-C3C2-02A4B802C937}"/>
              </a:ext>
            </a:extLst>
          </p:cNvPr>
          <p:cNvSpPr>
            <a:spLocks noGrp="1"/>
          </p:cNvSpPr>
          <p:nvPr>
            <p:ph type="sldNum" sz="quarter" idx="12"/>
          </p:nvPr>
        </p:nvSpPr>
        <p:spPr>
          <a:xfrm>
            <a:off x="3352800" y="6473825"/>
            <a:ext cx="2743200" cy="365125"/>
          </a:xfrm>
        </p:spPr>
        <p:txBody>
          <a:bodyPr/>
          <a:lstStyle/>
          <a:p>
            <a:fld id="{E66E8E0D-2357-4AB6-9C7D-B43A84C38011}" type="slidenum">
              <a:rPr lang="en-US" smtClean="0">
                <a:solidFill>
                  <a:prstClr val="white">
                    <a:lumMod val="50000"/>
                  </a:prstClr>
                </a:solidFill>
              </a:rPr>
              <a:pPr/>
              <a:t>15</a:t>
            </a:fld>
            <a:r>
              <a:rPr lang="en-US" dirty="0">
                <a:solidFill>
                  <a:prstClr val="white">
                    <a:lumMod val="85000"/>
                  </a:prstClr>
                </a:solidFill>
              </a:rPr>
              <a:t> </a:t>
            </a:r>
          </a:p>
        </p:txBody>
      </p:sp>
    </p:spTree>
    <p:extLst>
      <p:ext uri="{BB962C8B-B14F-4D97-AF65-F5344CB8AC3E}">
        <p14:creationId xmlns:p14="http://schemas.microsoft.com/office/powerpoint/2010/main" val="91004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rmAutofit/>
          </a:bodyPr>
          <a:lstStyle/>
          <a:p>
            <a:r>
              <a:rPr lang="en-US" sz="4000" dirty="0">
                <a:latin typeface="Arial" panose="020B0604020202020204" pitchFamily="34" charset="0"/>
                <a:cs typeface="Arial" panose="020B0604020202020204" pitchFamily="34" charset="0"/>
              </a:rPr>
              <a:t>Medicare Marketing Final Rule</a:t>
            </a:r>
          </a:p>
        </p:txBody>
      </p:sp>
      <p:sp>
        <p:nvSpPr>
          <p:cNvPr id="3" name="Content Placeholder 2"/>
          <p:cNvSpPr>
            <a:spLocks noGrp="1"/>
          </p:cNvSpPr>
          <p:nvPr>
            <p:ph idx="1"/>
          </p:nvPr>
        </p:nvSpPr>
        <p:spPr>
          <a:xfrm>
            <a:off x="990600" y="1260477"/>
            <a:ext cx="10668000" cy="1325564"/>
          </a:xfrm>
        </p:spPr>
        <p:txBody>
          <a:bodyPr numCol="1">
            <a:noAutofit/>
          </a:bodyPr>
          <a:lstStyle/>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Calibri" panose="020F0502020204030204" pitchFamily="34" charset="0"/>
              </a:rPr>
              <a:t>As a reminder, starting October 1, 2022, third-party marketing organizations (TPMO) will now be required to record all sales calls with beneficiaries and retain those calls for a period of 10 years. This will apply to:</a:t>
            </a:r>
          </a:p>
          <a:p>
            <a:pPr>
              <a:lnSpc>
                <a:spcPct val="107000"/>
              </a:lnSpc>
              <a:spcBef>
                <a:spcPts val="0"/>
              </a:spcBef>
              <a:buClr>
                <a:srgbClr val="005892"/>
              </a:buClr>
              <a:buSzPct val="120000"/>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Calling leads </a:t>
            </a:r>
          </a:p>
          <a:p>
            <a:pPr>
              <a:lnSpc>
                <a:spcPct val="107000"/>
              </a:lnSpc>
              <a:spcBef>
                <a:spcPts val="0"/>
              </a:spcBef>
              <a:buClr>
                <a:srgbClr val="005892"/>
              </a:buClr>
              <a:buSzPct val="120000"/>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Scheduling appointments </a:t>
            </a:r>
          </a:p>
          <a:p>
            <a:pPr>
              <a:lnSpc>
                <a:spcPct val="107000"/>
              </a:lnSpc>
              <a:spcBef>
                <a:spcPts val="0"/>
              </a:spcBef>
              <a:buClr>
                <a:srgbClr val="005892"/>
              </a:buClr>
              <a:buSzPct val="120000"/>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Collecting SOAs </a:t>
            </a:r>
          </a:p>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Calibri" panose="020F0502020204030204" pitchFamily="34" charset="0"/>
              </a:rPr>
              <a:t>These activities all fall under the description of the “chain of enrollment” and only apply to Medicare Advantage (MA) and Medicare Prescription Drug Plans.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600"/>
              </a:spcBef>
              <a:buNone/>
            </a:pPr>
            <a:r>
              <a:rPr lang="en-US" sz="2400" dirty="0">
                <a:latin typeface="Calibri" panose="020F0502020204030204" pitchFamily="34" charset="0"/>
                <a:ea typeface="Times New Roman" panose="02020603050405020304" pitchFamily="18" charset="0"/>
                <a:cs typeface="Calibri" panose="020F0502020204030204" pitchFamily="34" charset="0"/>
              </a:rPr>
              <a:t>CMS included brokers in the broadly defined TPMO category.  </a:t>
            </a:r>
          </a:p>
          <a:p>
            <a:pPr marL="0" indent="0">
              <a:lnSpc>
                <a:spcPct val="100000"/>
              </a:lnSpc>
              <a:spcBef>
                <a:spcPts val="600"/>
              </a:spcBef>
              <a:buNone/>
            </a:pPr>
            <a:r>
              <a:rPr lang="en-US" sz="2400" dirty="0">
                <a:latin typeface="Calibri" panose="020F0502020204030204" pitchFamily="34" charset="0"/>
                <a:ea typeface="Times New Roman" panose="02020603050405020304" pitchFamily="18" charset="0"/>
                <a:cs typeface="Calibri" panose="020F0502020204030204" pitchFamily="34" charset="0"/>
              </a:rPr>
              <a:t>Even though most of the complaints to CMS have centered around sales call center activity and celebrity spokesperson commercials, CMS has decided to include brokers and agents in adhering to this requirement.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a:xfrm>
            <a:off x="3352800" y="6492875"/>
            <a:ext cx="2743200" cy="365125"/>
          </a:xfrm>
        </p:spPr>
        <p:txBody>
          <a:bodyPr/>
          <a:lstStyle/>
          <a:p>
            <a:fld id="{E66E8E0D-2357-4AB6-9C7D-B43A84C38011}" type="slidenum">
              <a:rPr lang="en-US" smtClean="0">
                <a:solidFill>
                  <a:prstClr val="white">
                    <a:lumMod val="50000"/>
                  </a:prstClr>
                </a:solidFill>
              </a:rPr>
              <a:pPr/>
              <a:t>16</a:t>
            </a:fld>
            <a:endParaRPr lang="en-US" dirty="0">
              <a:solidFill>
                <a:prstClr val="white">
                  <a:lumMod val="85000"/>
                </a:prstClr>
              </a:solidFill>
            </a:endParaRPr>
          </a:p>
        </p:txBody>
      </p:sp>
      <p:sp>
        <p:nvSpPr>
          <p:cNvPr id="8" name="TextBox 7">
            <a:extLst>
              <a:ext uri="{FF2B5EF4-FFF2-40B4-BE49-F238E27FC236}">
                <a16:creationId xmlns:a16="http://schemas.microsoft.com/office/drawing/2014/main" id="{ED049CB1-485A-8EE9-800F-3DA42563DC11}"/>
              </a:ext>
            </a:extLst>
          </p:cNvPr>
          <p:cNvSpPr txBox="1"/>
          <p:nvPr/>
        </p:nvSpPr>
        <p:spPr>
          <a:xfrm>
            <a:off x="4953000" y="2395604"/>
            <a:ext cx="5257800" cy="1260345"/>
          </a:xfrm>
          <a:prstGeom prst="rect">
            <a:avLst/>
          </a:prstGeom>
          <a:noFill/>
        </p:spPr>
        <p:txBody>
          <a:bodyPr wrap="square" rtlCol="0">
            <a:spAutoFit/>
          </a:bodyPr>
          <a:lstStyle/>
          <a:p>
            <a:pPr marL="228600" marR="0" lvl="0" indent="-228600" algn="l" defTabSz="914400" rtl="0" eaLnBrk="1" fontAlgn="auto" latinLnBrk="0" hangingPunct="1">
              <a:lnSpc>
                <a:spcPct val="107000"/>
              </a:lnSpc>
              <a:spcBef>
                <a:spcPts val="0"/>
              </a:spcBef>
              <a:spcAft>
                <a:spcPts val="0"/>
              </a:spcAft>
              <a:buClr>
                <a:srgbClr val="005892"/>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Presenting plans </a:t>
            </a:r>
          </a:p>
          <a:p>
            <a:pPr marL="228600" marR="0" lvl="0" indent="-228600" algn="l" defTabSz="914400" rtl="0" eaLnBrk="1" fontAlgn="auto" latinLnBrk="0" hangingPunct="1">
              <a:lnSpc>
                <a:spcPct val="107000"/>
              </a:lnSpc>
              <a:spcBef>
                <a:spcPts val="0"/>
              </a:spcBef>
              <a:spcAft>
                <a:spcPts val="0"/>
              </a:spcAft>
              <a:buClr>
                <a:srgbClr val="005892"/>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Collecting drug and provider lists </a:t>
            </a:r>
          </a:p>
          <a:p>
            <a:pPr marL="228600" marR="0" lvl="0" indent="-228600" algn="l" defTabSz="914400" rtl="0" eaLnBrk="1" fontAlgn="auto" latinLnBrk="0" hangingPunct="1">
              <a:lnSpc>
                <a:spcPct val="107000"/>
              </a:lnSpc>
              <a:spcBef>
                <a:spcPts val="0"/>
              </a:spcBef>
              <a:spcAft>
                <a:spcPts val="0"/>
              </a:spcAft>
              <a:buClr>
                <a:srgbClr val="005892"/>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Phone enrollments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136525"/>
            <a:ext cx="10515600" cy="1325563"/>
          </a:xfrm>
        </p:spPr>
        <p:txBody>
          <a:bodyPr>
            <a:normAutofit/>
          </a:bodyPr>
          <a:lstStyle/>
          <a:p>
            <a:r>
              <a:rPr lang="en-US" sz="4000" dirty="0">
                <a:latin typeface="Arial" panose="020B0604020202020204" pitchFamily="34" charset="0"/>
                <a:cs typeface="Arial" panose="020B0604020202020204" pitchFamily="34" charset="0"/>
              </a:rPr>
              <a:t>Medicare Marketing Final Rule </a:t>
            </a:r>
            <a:r>
              <a:rPr lang="en-US" sz="3600"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19150" y="1253331"/>
            <a:ext cx="10515600" cy="4351338"/>
          </a:xfrm>
        </p:spPr>
        <p:txBody>
          <a:bodyPr/>
          <a:lstStyle/>
          <a:p>
            <a:pPr marL="0" indent="0">
              <a:lnSpc>
                <a:spcPct val="107000"/>
              </a:lnSpc>
              <a:spcBef>
                <a:spcPts val="0"/>
              </a:spcBef>
              <a:buNone/>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Calibri" panose="020F0502020204030204" pitchFamily="34" charset="0"/>
              </a:rPr>
              <a:t>There are two specific requirements that will have a significant impact:</a:t>
            </a:r>
          </a:p>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Clr>
                <a:srgbClr val="005892"/>
              </a:buClr>
              <a:buSzPct val="120000"/>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TPMOs must record all calls with beneficiaries in their entirety, including the enrollment process. </a:t>
            </a:r>
          </a:p>
          <a:p>
            <a:pPr>
              <a:lnSpc>
                <a:spcPct val="107000"/>
              </a:lnSpc>
              <a:spcBef>
                <a:spcPts val="0"/>
              </a:spcBef>
              <a:buClr>
                <a:srgbClr val="005892"/>
              </a:buClr>
              <a:buSzPct val="120000"/>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Calibri" panose="020F0502020204030204" pitchFamily="34" charset="0"/>
              </a:rPr>
              <a:t>TPMOs must use the following disclaimer within the first minute of a sales call, </a:t>
            </a:r>
            <a:br>
              <a:rPr lang="en-US" sz="2400" dirty="0">
                <a:latin typeface="Calibri" panose="020F0502020204030204" pitchFamily="34" charset="0"/>
                <a:ea typeface="Times New Roman" panose="02020603050405020304" pitchFamily="18" charset="0"/>
                <a:cs typeface="Calibri" panose="020F0502020204030204" pitchFamily="34" charset="0"/>
              </a:rPr>
            </a:br>
            <a:r>
              <a:rPr lang="en-US" sz="2400" dirty="0">
                <a:latin typeface="Calibri" panose="020F0502020204030204" pitchFamily="34" charset="0"/>
                <a:ea typeface="Times New Roman" panose="02020603050405020304" pitchFamily="18" charset="0"/>
                <a:cs typeface="Calibri" panose="020F0502020204030204" pitchFamily="34" charset="0"/>
              </a:rPr>
              <a:t>in electronic communications, on websites and in any marketing materials: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marL="457200" lvl="1" indent="0">
              <a:lnSpc>
                <a:spcPct val="107000"/>
              </a:lnSpc>
              <a:spcBef>
                <a:spcPts val="0"/>
              </a:spcBef>
              <a:buNone/>
            </a:pPr>
            <a:r>
              <a:rPr lang="en-US" b="1" i="1" dirty="0">
                <a:solidFill>
                  <a:srgbClr val="005892"/>
                </a:solidFill>
                <a:latin typeface="Calibri" panose="020F0502020204030204" pitchFamily="34" charset="0"/>
                <a:ea typeface="Times New Roman" panose="02020603050405020304" pitchFamily="18" charset="0"/>
                <a:cs typeface="Calibri" panose="020F0502020204030204" pitchFamily="34" charset="0"/>
              </a:rPr>
              <a:t>“We do not offer every plan available in your area. Any information we provide is limited to those plans we do offer in your area.”</a:t>
            </a:r>
            <a:endParaRPr lang="en-US" b="1" dirty="0">
              <a:solidFill>
                <a:srgbClr val="005892"/>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b="1" i="1" dirty="0">
                <a:latin typeface="Calibri" panose="020F0502020204030204" pitchFamily="34" charset="0"/>
                <a:ea typeface="Times New Roman" panose="02020603050405020304" pitchFamily="18" charset="0"/>
                <a:cs typeface="Calibri" panose="020F0502020204030204" pitchFamily="34" charset="0"/>
              </a:rPr>
              <a:t> </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a:xfrm>
            <a:off x="3352800" y="6492875"/>
            <a:ext cx="2743200" cy="365125"/>
          </a:xfrm>
        </p:spPr>
        <p:txBody>
          <a:bodyPr/>
          <a:lstStyle/>
          <a:p>
            <a:fld id="{E66E8E0D-2357-4AB6-9C7D-B43A84C38011}" type="slidenum">
              <a:rPr lang="en-US" smtClean="0">
                <a:solidFill>
                  <a:prstClr val="white">
                    <a:lumMod val="50000"/>
                  </a:prstClr>
                </a:solidFill>
              </a:rPr>
              <a:pPr/>
              <a:t>17</a:t>
            </a:fld>
            <a:endParaRPr lang="en-US" dirty="0">
              <a:solidFill>
                <a:prstClr val="white">
                  <a:lumMod val="85000"/>
                </a:prst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r>
              <a:rPr lang="en-US" sz="3800" dirty="0">
                <a:solidFill>
                  <a:srgbClr val="FFFFFF"/>
                </a:solidFill>
                <a:latin typeface="Arial" panose="020B0604020202020204" pitchFamily="34" charset="0"/>
                <a:cs typeface="Arial" panose="020B0604020202020204" pitchFamily="34" charset="0"/>
              </a:rPr>
              <a:t>2022 </a:t>
            </a:r>
            <a:br>
              <a:rPr lang="en-US" sz="3800" dirty="0">
                <a:solidFill>
                  <a:srgbClr val="FFFFFF"/>
                </a:solidFill>
                <a:latin typeface="Arial" panose="020B0604020202020204" pitchFamily="34" charset="0"/>
                <a:cs typeface="Arial" panose="020B0604020202020204" pitchFamily="34" charset="0"/>
              </a:rPr>
            </a:br>
            <a:r>
              <a:rPr lang="en-US" sz="3800" dirty="0">
                <a:solidFill>
                  <a:srgbClr val="FFFFFF"/>
                </a:solidFill>
                <a:latin typeface="Arial" panose="020B0604020202020204" pitchFamily="34" charset="0"/>
                <a:cs typeface="Arial" panose="020B0604020202020204" pitchFamily="34" charset="0"/>
              </a:rPr>
              <a:t>Notice of Creditable Coverage</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67200" y="448055"/>
            <a:ext cx="7239000" cy="5475129"/>
          </a:xfrm>
        </p:spPr>
        <p:txBody>
          <a:bodyPr anchor="ctr">
            <a:noAutofit/>
          </a:bodyPr>
          <a:lstStyle/>
          <a:p>
            <a:pPr marL="0" indent="0">
              <a:buClr>
                <a:srgbClr val="005892"/>
              </a:buClr>
              <a:buSzPct val="120000"/>
              <a:buNone/>
            </a:pPr>
            <a:r>
              <a:rPr lang="en-US" sz="1800" dirty="0">
                <a:latin typeface="+mn-lt"/>
              </a:rPr>
              <a:t>As we get closer to the October 15 deadline, employers should be preparing to send the Medicare Part D Notice of Creditable Coverage.</a:t>
            </a:r>
          </a:p>
          <a:p>
            <a:pPr marL="0" indent="0">
              <a:buClr>
                <a:srgbClr val="005892"/>
              </a:buClr>
              <a:buSzPct val="120000"/>
              <a:buNone/>
            </a:pPr>
            <a:r>
              <a:rPr lang="en-US" sz="1800" dirty="0">
                <a:latin typeface="+mn-lt"/>
              </a:rPr>
              <a:t>The notice requirement applies to all employers who offer prescription drug coverage, regardless of size, whether insured or self-funded. It also applies whether the prescription drug coverage is standalone or integrated into another plan. </a:t>
            </a:r>
          </a:p>
          <a:p>
            <a:pPr marL="0" indent="0">
              <a:buClr>
                <a:srgbClr val="005892"/>
              </a:buClr>
              <a:buSzPct val="120000"/>
              <a:buNone/>
            </a:pPr>
            <a:r>
              <a:rPr lang="en-US" sz="1800" dirty="0">
                <a:latin typeface="+mn-lt"/>
              </a:rPr>
              <a:t>The notices themselves may be sent separately or included as part of open enrollment or other benefit-related materials. They can also be sent electronically; however, the electronic method has strict rules:</a:t>
            </a:r>
          </a:p>
          <a:p>
            <a:pPr>
              <a:buClr>
                <a:srgbClr val="005892"/>
              </a:buClr>
              <a:buSzPct val="120000"/>
            </a:pPr>
            <a:r>
              <a:rPr lang="en-US" sz="1800" dirty="0">
                <a:latin typeface="+mn-lt"/>
              </a:rPr>
              <a:t>Participants who receive electronic notices must have regular work-related computer access to the sponsor’s electronic information system. </a:t>
            </a:r>
          </a:p>
          <a:p>
            <a:pPr>
              <a:buClr>
                <a:srgbClr val="005892"/>
              </a:buClr>
              <a:buSzPct val="120000"/>
            </a:pPr>
            <a:r>
              <a:rPr lang="en-US" sz="1800" dirty="0">
                <a:latin typeface="+mn-lt"/>
              </a:rPr>
              <a:t>Plan sponsors that use this method must inform participants that they are responsible for providing notices to any Medicare-eligible dependents covered under the group health plan. </a:t>
            </a:r>
          </a:p>
          <a:p>
            <a:pPr>
              <a:buClr>
                <a:srgbClr val="005892"/>
              </a:buClr>
              <a:buSzPct val="120000"/>
            </a:pPr>
            <a:r>
              <a:rPr lang="en-US" sz="1800" dirty="0">
                <a:latin typeface="+mn-lt"/>
              </a:rPr>
              <a:t>Electronic notice may also be provided to employees who do not have regular work-related computer access to the plan sponsor’s electronic information system and to retirees or COBRA-qualified beneficiaries, but only with a valid email address and their prior consent. </a:t>
            </a:r>
          </a:p>
        </p:txBody>
      </p:sp>
      <p:sp>
        <p:nvSpPr>
          <p:cNvPr id="5" name="Slide Number Placeholder 3">
            <a:extLst>
              <a:ext uri="{FF2B5EF4-FFF2-40B4-BE49-F238E27FC236}">
                <a16:creationId xmlns:a16="http://schemas.microsoft.com/office/drawing/2014/main" id="{3A0D7EFC-3039-1A97-118A-047794BD12DC}"/>
              </a:ext>
            </a:extLst>
          </p:cNvPr>
          <p:cNvSpPr>
            <a:spLocks noGrp="1"/>
          </p:cNvSpPr>
          <p:nvPr>
            <p:ph type="sldNum" sz="quarter" idx="12"/>
          </p:nvPr>
        </p:nvSpPr>
        <p:spPr>
          <a:xfrm>
            <a:off x="3352800" y="6512474"/>
            <a:ext cx="2743200" cy="365125"/>
          </a:xfrm>
        </p:spPr>
        <p:txBody>
          <a:bodyPr/>
          <a:lstStyle/>
          <a:p>
            <a:fld id="{E66E8E0D-2357-4AB6-9C7D-B43A84C38011}" type="slidenum">
              <a:rPr lang="en-US" smtClean="0">
                <a:solidFill>
                  <a:prstClr val="white">
                    <a:lumMod val="50000"/>
                  </a:prstClr>
                </a:solidFill>
              </a:rPr>
              <a:pPr/>
              <a:t>18</a:t>
            </a:fld>
            <a:endParaRPr lang="en-US" dirty="0">
              <a:solidFill>
                <a:prstClr val="white">
                  <a:lumMod val="85000"/>
                </a:prst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777240" y="731519"/>
            <a:ext cx="2845191" cy="3237579"/>
          </a:xfrm>
        </p:spPr>
        <p:txBody>
          <a:bodyPr>
            <a:normAutofit/>
          </a:bodyPr>
          <a:lstStyle/>
          <a:p>
            <a:r>
              <a:rPr lang="en-US" sz="3800" dirty="0">
                <a:solidFill>
                  <a:srgbClr val="FFFFFF"/>
                </a:solidFill>
                <a:latin typeface="Arial" panose="020B0604020202020204" pitchFamily="34" charset="0"/>
                <a:cs typeface="Arial" panose="020B0604020202020204" pitchFamily="34" charset="0"/>
              </a:rPr>
              <a:t>2022 </a:t>
            </a:r>
            <a:br>
              <a:rPr lang="en-US" sz="3800" dirty="0">
                <a:solidFill>
                  <a:srgbClr val="FFFFFF"/>
                </a:solidFill>
                <a:latin typeface="Arial" panose="020B0604020202020204" pitchFamily="34" charset="0"/>
                <a:cs typeface="Arial" panose="020B0604020202020204" pitchFamily="34" charset="0"/>
              </a:rPr>
            </a:br>
            <a:r>
              <a:rPr lang="en-US" sz="3800" dirty="0">
                <a:solidFill>
                  <a:srgbClr val="FFFFFF"/>
                </a:solidFill>
                <a:latin typeface="Arial" panose="020B0604020202020204" pitchFamily="34" charset="0"/>
                <a:cs typeface="Arial" panose="020B0604020202020204" pitchFamily="34" charset="0"/>
              </a:rPr>
              <a:t>Notice of Creditable Coverage</a:t>
            </a:r>
            <a:br>
              <a:rPr lang="en-US" sz="38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(cont’d)</a:t>
            </a:r>
            <a:endParaRPr lang="en-US" sz="3800" dirty="0">
              <a:solidFill>
                <a:srgbClr val="FFFF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267200" y="448055"/>
            <a:ext cx="7239000" cy="5724145"/>
          </a:xfrm>
        </p:spPr>
        <p:txBody>
          <a:bodyPr anchor="ct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the purposes of this requirement, </a:t>
            </a:r>
            <a:r>
              <a:rPr kumimoji="0" lang="en-US" sz="2000" b="1" i="0" u="none" strike="noStrike" kern="1200" cap="none" spc="0" normalizeH="0" baseline="0" noProof="0" dirty="0">
                <a:ln>
                  <a:noFill/>
                </a:ln>
                <a:solidFill>
                  <a:srgbClr val="005892"/>
                </a:solidFill>
                <a:effectLst/>
                <a:uLnTx/>
                <a:uFillTx/>
                <a:latin typeface="Calibri" panose="020F0502020204030204"/>
                <a:ea typeface="+mn-ea"/>
                <a:cs typeface="+mn-cs"/>
              </a:rPr>
              <a:t>“creditable”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means that the coverage is expected to pay as much as the standard Medicare prescription drug coverage.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2022 parameters for what is considered “standard” under Medicare Part D are:</a:t>
            </a:r>
          </a:p>
          <a:p>
            <a:pPr marR="0" lvl="0" algn="l" defTabSz="914400" rtl="0" eaLnBrk="1" fontAlgn="auto" latinLnBrk="0" hangingPunct="1">
              <a:lnSpc>
                <a:spcPct val="90000"/>
              </a:lnSpc>
              <a:spcBef>
                <a:spcPts val="1000"/>
              </a:spcBef>
              <a:spcAft>
                <a:spcPts val="0"/>
              </a:spcAft>
              <a:buClr>
                <a:srgbClr val="005892"/>
              </a:buClr>
              <a:buSzPct val="120000"/>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Deductible: $480.00</a:t>
            </a:r>
          </a:p>
          <a:p>
            <a:pPr marR="0" lvl="0" algn="l" defTabSz="914400" rtl="0" eaLnBrk="1" fontAlgn="auto" latinLnBrk="0" hangingPunct="1">
              <a:lnSpc>
                <a:spcPct val="90000"/>
              </a:lnSpc>
              <a:spcBef>
                <a:spcPts val="1000"/>
              </a:spcBef>
              <a:spcAft>
                <a:spcPts val="0"/>
              </a:spcAft>
              <a:buClr>
                <a:srgbClr val="005892"/>
              </a:buClr>
              <a:buSzPct val="120000"/>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Initial coverage limit: $4,430</a:t>
            </a:r>
          </a:p>
          <a:p>
            <a:pPr marR="0" lvl="0" algn="l" defTabSz="914400" rtl="0" eaLnBrk="1" fontAlgn="auto" latinLnBrk="0" hangingPunct="1">
              <a:lnSpc>
                <a:spcPct val="90000"/>
              </a:lnSpc>
              <a:spcBef>
                <a:spcPts val="1000"/>
              </a:spcBef>
              <a:spcAft>
                <a:spcPts val="0"/>
              </a:spcAft>
              <a:buClr>
                <a:srgbClr val="005892"/>
              </a:buClr>
              <a:buSzPct val="120000"/>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Out-of-pocket threshold: $7,050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prescription drug plan is deemed to be creditable if it:</a:t>
            </a:r>
          </a:p>
          <a:p>
            <a:pPr marR="0" lvl="0" algn="l" defTabSz="914400" rtl="0" eaLnBrk="1" fontAlgn="auto" latinLnBrk="0" hangingPunct="1">
              <a:lnSpc>
                <a:spcPct val="90000"/>
              </a:lnSpc>
              <a:spcBef>
                <a:spcPts val="1000"/>
              </a:spcBef>
              <a:spcAft>
                <a:spcPts val="0"/>
              </a:spcAft>
              <a:buClr>
                <a:srgbClr val="005892"/>
              </a:buClr>
              <a:buSzPct val="120000"/>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Provides coverage for brand and generic prescriptions</a:t>
            </a:r>
          </a:p>
          <a:p>
            <a:pPr marR="0" lvl="0" algn="l" defTabSz="914400" rtl="0" eaLnBrk="1" fontAlgn="auto" latinLnBrk="0" hangingPunct="1">
              <a:lnSpc>
                <a:spcPct val="90000"/>
              </a:lnSpc>
              <a:spcBef>
                <a:spcPts val="1000"/>
              </a:spcBef>
              <a:spcAft>
                <a:spcPts val="0"/>
              </a:spcAft>
              <a:buClr>
                <a:srgbClr val="005892"/>
              </a:buClr>
              <a:buSzPct val="120000"/>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Provides reasonable access to retail providers and mail order coverage</a:t>
            </a:r>
          </a:p>
          <a:p>
            <a:pPr marR="0" lvl="0" algn="l" defTabSz="914400" rtl="0" eaLnBrk="1" fontAlgn="auto" latinLnBrk="0" hangingPunct="1">
              <a:lnSpc>
                <a:spcPct val="90000"/>
              </a:lnSpc>
              <a:spcBef>
                <a:spcPts val="1000"/>
              </a:spcBef>
              <a:spcAft>
                <a:spcPts val="0"/>
              </a:spcAft>
              <a:buClr>
                <a:srgbClr val="005892"/>
              </a:buClr>
              <a:buSzPct val="120000"/>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Is designed to pay on average at least 60% of participants’ prescription drug expenses</a:t>
            </a:r>
          </a:p>
          <a:p>
            <a:pPr marL="0" indent="0">
              <a:buClr>
                <a:srgbClr val="005892"/>
              </a:buClr>
              <a:buSzPct val="120000"/>
              <a:buNone/>
            </a:pPr>
            <a:endParaRPr lang="en-US" sz="1800" dirty="0">
              <a:latin typeface="+mn-lt"/>
            </a:endParaRPr>
          </a:p>
        </p:txBody>
      </p:sp>
      <p:sp>
        <p:nvSpPr>
          <p:cNvPr id="5" name="Slide Number Placeholder 3">
            <a:extLst>
              <a:ext uri="{FF2B5EF4-FFF2-40B4-BE49-F238E27FC236}">
                <a16:creationId xmlns:a16="http://schemas.microsoft.com/office/drawing/2014/main" id="{3A0D7EFC-3039-1A97-118A-047794BD12DC}"/>
              </a:ext>
            </a:extLst>
          </p:cNvPr>
          <p:cNvSpPr>
            <a:spLocks noGrp="1"/>
          </p:cNvSpPr>
          <p:nvPr>
            <p:ph type="sldNum" sz="quarter" idx="12"/>
          </p:nvPr>
        </p:nvSpPr>
        <p:spPr>
          <a:xfrm>
            <a:off x="3352800" y="650170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E8E0D-2357-4AB6-9C7D-B43A84C38011}"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649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4AA337-4628-4D12-B698-01842DFE1824}"/>
              </a:ext>
            </a:extLst>
          </p:cNvPr>
          <p:cNvSpPr>
            <a:spLocks noGrp="1"/>
          </p:cNvSpPr>
          <p:nvPr>
            <p:ph type="title"/>
          </p:nvPr>
        </p:nvSpPr>
        <p:spPr/>
        <p:txBody>
          <a:bodyPr/>
          <a:lstStyle/>
          <a:p>
            <a:r>
              <a:rPr lang="en-US" dirty="0"/>
              <a:t>DISCLAIMER</a:t>
            </a:r>
          </a:p>
        </p:txBody>
      </p:sp>
      <p:graphicFrame>
        <p:nvGraphicFramePr>
          <p:cNvPr id="7175" name="Content Placeholder 2">
            <a:extLst>
              <a:ext uri="{FF2B5EF4-FFF2-40B4-BE49-F238E27FC236}">
                <a16:creationId xmlns:a16="http://schemas.microsoft.com/office/drawing/2014/main" id="{DA1CE040-D88D-4F10-A2B1-9FF0A549D4B9}"/>
              </a:ext>
            </a:extLst>
          </p:cNvPr>
          <p:cNvGraphicFramePr>
            <a:graphicFrameLocks noGrp="1"/>
          </p:cNvGraphicFramePr>
          <p:nvPr>
            <p:ph idx="1"/>
          </p:nvPr>
        </p:nvGraphicFramePr>
        <p:xfrm>
          <a:off x="838200" y="158029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621C602-BD8D-41CE-A9DB-18956276D68D}"/>
              </a:ext>
            </a:extLst>
          </p:cNvPr>
          <p:cNvSpPr>
            <a:spLocks noGrp="1"/>
          </p:cNvSpPr>
          <p:nvPr>
            <p:ph type="sldNum" sz="quarter" idx="12"/>
          </p:nvPr>
        </p:nvSpPr>
        <p:spPr>
          <a:xfrm>
            <a:off x="3352800" y="645477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E8E0D-2357-4AB6-9C7D-B43A84C38011}"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214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DA5CE2-C00D-F586-00C9-AA8948185712}"/>
              </a:ext>
            </a:extLst>
          </p:cNvPr>
          <p:cNvSpPr txBox="1">
            <a:spLocks/>
          </p:cNvSpPr>
          <p:nvPr/>
        </p:nvSpPr>
        <p:spPr>
          <a:xfrm>
            <a:off x="3505200" y="667316"/>
            <a:ext cx="8152579" cy="128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dirty="0">
                <a:latin typeface="Arial" panose="020B0604020202020204" pitchFamily="34" charset="0"/>
                <a:cs typeface="Arial" panose="020B0604020202020204" pitchFamily="34" charset="0"/>
              </a:rPr>
              <a:t>H.R. 8791 – COBRA as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Creditable Coverage for Medicare</a:t>
            </a:r>
          </a:p>
        </p:txBody>
      </p:sp>
      <p:sp>
        <p:nvSpPr>
          <p:cNvPr id="7" name="Content Placeholder 2">
            <a:extLst>
              <a:ext uri="{FF2B5EF4-FFF2-40B4-BE49-F238E27FC236}">
                <a16:creationId xmlns:a16="http://schemas.microsoft.com/office/drawing/2014/main" id="{852B990C-32EC-D212-BF5A-120C5B6B829F}"/>
              </a:ext>
            </a:extLst>
          </p:cNvPr>
          <p:cNvSpPr txBox="1">
            <a:spLocks/>
          </p:cNvSpPr>
          <p:nvPr/>
        </p:nvSpPr>
        <p:spPr>
          <a:xfrm>
            <a:off x="3505200" y="1935080"/>
            <a:ext cx="8305800" cy="4691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1000"/>
              </a:spcBef>
              <a:spcAft>
                <a:spcPts val="0"/>
              </a:spcAft>
              <a:buClrTx/>
              <a:buSzTx/>
              <a:buNone/>
              <a:tabLst/>
              <a:defRPr/>
            </a:pPr>
            <a:endParaRPr lang="en-US" sz="2000" dirty="0"/>
          </a:p>
          <a:p>
            <a:pPr marL="0" marR="0" lvl="0" indent="0" fontAlgn="auto">
              <a:spcBef>
                <a:spcPts val="1000"/>
              </a:spcBef>
              <a:spcAft>
                <a:spcPts val="0"/>
              </a:spcAft>
              <a:buClrTx/>
              <a:buSzTx/>
              <a:buNone/>
              <a:tabLst/>
              <a:defRPr/>
            </a:pPr>
            <a:r>
              <a:rPr kumimoji="0" lang="en-US" sz="2200" b="0" i="0" u="none" strike="noStrike" cap="none" spc="0" normalizeH="0" baseline="0" noProof="0" dirty="0">
                <a:ln>
                  <a:noFill/>
                </a:ln>
                <a:effectLst/>
                <a:uLnTx/>
                <a:uFillTx/>
              </a:rPr>
              <a:t>This proposed legislation was introduced on 9/9 and will call for amending part B of title XVIII of the Social Security Act to provide for a special enrollment period under Medicare for individuals enrolled in COBRA continuation coverage and for other purposes.</a:t>
            </a:r>
          </a:p>
          <a:p>
            <a:pPr marL="0" marR="0" lvl="0" indent="0" fontAlgn="auto">
              <a:spcBef>
                <a:spcPts val="1000"/>
              </a:spcBef>
              <a:spcAft>
                <a:spcPts val="0"/>
              </a:spcAft>
              <a:buClrTx/>
              <a:buSzTx/>
              <a:buNone/>
              <a:tabLst/>
              <a:defRPr/>
            </a:pPr>
            <a:r>
              <a:rPr lang="en-US" sz="2200" dirty="0">
                <a:effectLst/>
                <a:ea typeface="Calibri" panose="020F0502020204030204" pitchFamily="34" charset="0"/>
              </a:rPr>
              <a:t>Under current law, seniors who are enrolled in COBRA coverage but are eligible for Medicare face financial penalties for not enrolling within the mandated timeframe</a:t>
            </a:r>
            <a:r>
              <a:rPr lang="en-US" sz="2200" dirty="0">
                <a:ea typeface="Calibri" panose="020F0502020204030204" pitchFamily="34" charset="0"/>
              </a:rPr>
              <a:t> </a:t>
            </a:r>
            <a:r>
              <a:rPr lang="en-US" sz="2200" dirty="0">
                <a:effectLst/>
                <a:ea typeface="Calibri" panose="020F0502020204030204" pitchFamily="34" charset="0"/>
              </a:rPr>
              <a:t>(8 months). However, Medicare-eligible seniors who are enrolled in similar employer-sponsored plans are not penalized, as their coverage is considered creditable for Medicare. </a:t>
            </a:r>
          </a:p>
          <a:p>
            <a:pPr marL="0" indent="0">
              <a:buNone/>
              <a:defRPr/>
            </a:pPr>
            <a:r>
              <a:rPr lang="en-US" sz="2200" dirty="0">
                <a:effectLst/>
                <a:ea typeface="Calibri" panose="020F0502020204030204" pitchFamily="34" charset="0"/>
              </a:rPr>
              <a:t>H.R. 8791 would effectively treat COBRA as creditable coverage, allowing seniors the freedom to choose the right coverage options for them without facing lifetime financial consequences.</a:t>
            </a:r>
          </a:p>
          <a:p>
            <a:pPr marL="0" marR="0" lvl="0" indent="0" fontAlgn="auto">
              <a:spcBef>
                <a:spcPts val="1000"/>
              </a:spcBef>
              <a:spcAft>
                <a:spcPts val="0"/>
              </a:spcAft>
              <a:buClrTx/>
              <a:buSzTx/>
              <a:buNone/>
              <a:tabLst/>
              <a:defRPr/>
            </a:pPr>
            <a:endParaRPr kumimoji="0" lang="en-US" sz="2400" b="0" i="0" u="none" strike="noStrike" cap="none" spc="0" normalizeH="0" baseline="0" noProof="0" dirty="0">
              <a:ln>
                <a:noFill/>
              </a:ln>
              <a:effectLst/>
              <a:uLnTx/>
              <a:uFillTx/>
            </a:endParaRPr>
          </a:p>
        </p:txBody>
      </p:sp>
      <p:pic>
        <p:nvPicPr>
          <p:cNvPr id="5" name="Picture 4" descr="Shape&#10;&#10;Description automatically generated">
            <a:extLst>
              <a:ext uri="{FF2B5EF4-FFF2-40B4-BE49-F238E27FC236}">
                <a16:creationId xmlns:a16="http://schemas.microsoft.com/office/drawing/2014/main" id="{21BD31F5-6EDE-8EC0-E16E-2A0E7A678D84}"/>
              </a:ext>
            </a:extLst>
          </p:cNvPr>
          <p:cNvPicPr>
            <a:picLocks noChangeAspect="1"/>
          </p:cNvPicPr>
          <p:nvPr/>
        </p:nvPicPr>
        <p:blipFill rotWithShape="1">
          <a:blip r:embed="rId3"/>
          <a:srcRect r="61979"/>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9A1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2F5299-18F4-0BF5-EE15-FB16F4738427}"/>
              </a:ext>
            </a:extLst>
          </p:cNvPr>
          <p:cNvSpPr/>
          <p:nvPr/>
        </p:nvSpPr>
        <p:spPr>
          <a:xfrm>
            <a:off x="3581400" y="2092257"/>
            <a:ext cx="79248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a:extLst>
              <a:ext uri="{FF2B5EF4-FFF2-40B4-BE49-F238E27FC236}">
                <a16:creationId xmlns:a16="http://schemas.microsoft.com/office/drawing/2014/main" id="{48F8FDBE-01EB-80BE-FB27-39B465E43777}"/>
              </a:ext>
            </a:extLst>
          </p:cNvPr>
          <p:cNvSpPr txBox="1">
            <a:spLocks/>
          </p:cNvSpPr>
          <p:nvPr/>
        </p:nvSpPr>
        <p:spPr>
          <a:xfrm>
            <a:off x="3352800" y="65157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66E8E0D-2357-4AB6-9C7D-B43A84C38011}"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lumMod val="8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513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AA8E-DCAB-4C28-93FF-F43EE7E0AE8B}"/>
              </a:ext>
            </a:extLst>
          </p:cNvPr>
          <p:cNvSpPr>
            <a:spLocks noGrp="1"/>
          </p:cNvSpPr>
          <p:nvPr>
            <p:ph type="title"/>
          </p:nvPr>
        </p:nvSpPr>
        <p:spPr>
          <a:xfrm>
            <a:off x="914400" y="150709"/>
            <a:ext cx="10306050" cy="1447800"/>
          </a:xfrm>
        </p:spPr>
        <p:txBody>
          <a:bodyPr>
            <a:normAutofit/>
          </a:bodyPr>
          <a:lstStyle/>
          <a:p>
            <a:r>
              <a:rPr lang="en-US" sz="4000" dirty="0">
                <a:latin typeface="Arial" panose="020B0604020202020204" pitchFamily="34" charset="0"/>
                <a:cs typeface="Arial" panose="020B0604020202020204" pitchFamily="34" charset="0"/>
              </a:rPr>
              <a:t>BenefitMall’s Compliance &amp; Legislative Team</a:t>
            </a:r>
          </a:p>
        </p:txBody>
      </p:sp>
      <p:pic>
        <p:nvPicPr>
          <p:cNvPr id="9" name="Content Placeholder 8" descr="Graphical user interface, application&#10;&#10;Description automatically generated">
            <a:extLst>
              <a:ext uri="{FF2B5EF4-FFF2-40B4-BE49-F238E27FC236}">
                <a16:creationId xmlns:a16="http://schemas.microsoft.com/office/drawing/2014/main" id="{E63698B7-FA36-4B6E-B5C2-EDCAF4A4BEB1}"/>
              </a:ext>
            </a:extLst>
          </p:cNvPr>
          <p:cNvPicPr>
            <a:picLocks noGrp="1" noChangeAspect="1"/>
          </p:cNvPicPr>
          <p:nvPr>
            <p:ph idx="1"/>
          </p:nvPr>
        </p:nvPicPr>
        <p:blipFill>
          <a:blip r:embed="rId3"/>
          <a:stretch>
            <a:fillRect/>
          </a:stretch>
        </p:blipFill>
        <p:spPr>
          <a:xfrm>
            <a:off x="2819400" y="1243253"/>
            <a:ext cx="6358535" cy="4371493"/>
          </a:xfrm>
        </p:spPr>
      </p:pic>
      <p:sp>
        <p:nvSpPr>
          <p:cNvPr id="4" name="Slide Number Placeholder 3">
            <a:extLst>
              <a:ext uri="{FF2B5EF4-FFF2-40B4-BE49-F238E27FC236}">
                <a16:creationId xmlns:a16="http://schemas.microsoft.com/office/drawing/2014/main" id="{C21B5869-EC73-4717-B240-6CA6B3946BA9}"/>
              </a:ext>
            </a:extLst>
          </p:cNvPr>
          <p:cNvSpPr>
            <a:spLocks noGrp="1"/>
          </p:cNvSpPr>
          <p:nvPr>
            <p:ph type="sldNum" sz="quarter" idx="12"/>
          </p:nvPr>
        </p:nvSpPr>
        <p:spPr>
          <a:xfrm>
            <a:off x="4038600" y="5761434"/>
            <a:ext cx="2057400" cy="273844"/>
          </a:xfrm>
        </p:spPr>
        <p:txBody>
          <a:bodyPr vert="horz" lIns="68580" tIns="34290" rIns="68580" bIns="34290" rtlCol="0" anchor="ctr">
            <a:normAutofit/>
          </a:bodyPr>
          <a:lstStyle/>
          <a:p>
            <a:pPr>
              <a:spcAft>
                <a:spcPts val="450"/>
              </a:spcAft>
            </a:pPr>
            <a:fld id="{D596C0B0-C383-410C-B5FD-316C5B97C3BB}" type="slidenum">
              <a:rPr lang="en-US">
                <a:solidFill>
                  <a:srgbClr val="FFFFFF"/>
                </a:solidFill>
              </a:rPr>
              <a:pPr>
                <a:spcAft>
                  <a:spcPts val="450"/>
                </a:spcAft>
              </a:pPr>
              <a:t>21</a:t>
            </a:fld>
            <a:endParaRPr lang="en-US" dirty="0">
              <a:solidFill>
                <a:srgbClr val="FFFFFF"/>
              </a:solidFill>
            </a:endParaRPr>
          </a:p>
        </p:txBody>
      </p:sp>
      <p:sp>
        <p:nvSpPr>
          <p:cNvPr id="3" name="TextBox 2">
            <a:extLst>
              <a:ext uri="{FF2B5EF4-FFF2-40B4-BE49-F238E27FC236}">
                <a16:creationId xmlns:a16="http://schemas.microsoft.com/office/drawing/2014/main" id="{391F1F8F-2026-4899-8CA2-4B7000EC258F}"/>
              </a:ext>
            </a:extLst>
          </p:cNvPr>
          <p:cNvSpPr txBox="1"/>
          <p:nvPr/>
        </p:nvSpPr>
        <p:spPr>
          <a:xfrm>
            <a:off x="2518765" y="5505941"/>
            <a:ext cx="7467600" cy="784830"/>
          </a:xfrm>
          <a:prstGeom prst="rect">
            <a:avLst/>
          </a:prstGeom>
          <a:noFill/>
        </p:spPr>
        <p:txBody>
          <a:bodyPr wrap="square" rtlCol="0">
            <a:spAutoFit/>
          </a:bodyPr>
          <a:lstStyle/>
          <a:p>
            <a:r>
              <a:rPr lang="en-US" sz="900" dirty="0"/>
              <a:t>The information herein should not be construed as legal or tax advice in any way.  Regulations, guidance, and legal opinions continue to change.  The preparer has gathered public information and has attempted to present it in an easily readable and understandable format.  Situations vary; technical corrections and future guidance may vary from what is discussed in the presentation.  This is meant for informational content only.  The presenter makes no warranty of any kind concerning this information.  You should seek the advice of your attorney or tax consultant for additional or specific information.  This presentation is not to be duplicated or distributed.  </a:t>
            </a:r>
          </a:p>
        </p:txBody>
      </p:sp>
      <p:sp>
        <p:nvSpPr>
          <p:cNvPr id="5" name="Slide Number Placeholder 3">
            <a:extLst>
              <a:ext uri="{FF2B5EF4-FFF2-40B4-BE49-F238E27FC236}">
                <a16:creationId xmlns:a16="http://schemas.microsoft.com/office/drawing/2014/main" id="{3DBEEFF2-2FA8-6B2B-B102-50738B316075}"/>
              </a:ext>
            </a:extLst>
          </p:cNvPr>
          <p:cNvSpPr txBox="1">
            <a:spLocks/>
          </p:cNvSpPr>
          <p:nvPr/>
        </p:nvSpPr>
        <p:spPr>
          <a:xfrm>
            <a:off x="3362325" y="652472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6E8E0D-2357-4AB6-9C7D-B43A84C38011}" type="slidenum">
              <a:rPr lang="en-US" smtClean="0">
                <a:solidFill>
                  <a:prstClr val="white">
                    <a:lumMod val="50000"/>
                  </a:prstClr>
                </a:solidFill>
              </a:rPr>
              <a:pPr/>
              <a:t>21</a:t>
            </a:fld>
            <a:r>
              <a:rPr lang="en-US" dirty="0">
                <a:solidFill>
                  <a:prstClr val="white">
                    <a:lumMod val="85000"/>
                  </a:prstClr>
                </a:solidFill>
              </a:rPr>
              <a:t> </a:t>
            </a:r>
          </a:p>
        </p:txBody>
      </p:sp>
    </p:spTree>
    <p:extLst>
      <p:ext uri="{BB962C8B-B14F-4D97-AF65-F5344CB8AC3E}">
        <p14:creationId xmlns:p14="http://schemas.microsoft.com/office/powerpoint/2010/main" val="1557987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0D50-1DFA-4CDD-A9D6-E8BD0869658E}"/>
              </a:ext>
            </a:extLst>
          </p:cNvPr>
          <p:cNvSpPr>
            <a:spLocks noGrp="1"/>
          </p:cNvSpPr>
          <p:nvPr>
            <p:ph type="title"/>
          </p:nvPr>
        </p:nvSpPr>
        <p:spPr>
          <a:xfrm>
            <a:off x="5449696" y="1446459"/>
            <a:ext cx="4494405" cy="986140"/>
          </a:xfrm>
        </p:spPr>
        <p:txBody>
          <a:bodyPr anchor="b">
            <a:normAutofit/>
          </a:bodyPr>
          <a:lstStyle/>
          <a:p>
            <a:pPr algn="ctr"/>
            <a:r>
              <a:rPr lang="en-US" dirty="0">
                <a:latin typeface="Arial" panose="020B0604020202020204" pitchFamily="34" charset="0"/>
                <a:cs typeface="Arial" panose="020B0604020202020204" pitchFamily="34" charset="0"/>
              </a:rPr>
              <a:t>Questions?</a:t>
            </a:r>
          </a:p>
        </p:txBody>
      </p:sp>
      <p:sp>
        <p:nvSpPr>
          <p:cNvPr id="9" name="Content Placeholder 8">
            <a:extLst>
              <a:ext uri="{FF2B5EF4-FFF2-40B4-BE49-F238E27FC236}">
                <a16:creationId xmlns:a16="http://schemas.microsoft.com/office/drawing/2014/main" id="{EFCAADA9-ED46-3C38-C782-9377922D0643}"/>
              </a:ext>
            </a:extLst>
          </p:cNvPr>
          <p:cNvSpPr>
            <a:spLocks noGrp="1"/>
          </p:cNvSpPr>
          <p:nvPr>
            <p:ph idx="1"/>
          </p:nvPr>
        </p:nvSpPr>
        <p:spPr>
          <a:xfrm>
            <a:off x="5334000" y="2922775"/>
            <a:ext cx="5144552" cy="2488766"/>
          </a:xfrm>
        </p:spPr>
        <p:txBody>
          <a:bodyPr>
            <a:normAutofit/>
          </a:bodyPr>
          <a:lstStyle/>
          <a:p>
            <a:pPr marL="0" indent="0" algn="ctr">
              <a:spcBef>
                <a:spcPts val="0"/>
              </a:spcBef>
              <a:buNone/>
              <a:defRPr/>
            </a:pPr>
            <a:r>
              <a:rPr lang="en-US" sz="2700" dirty="0">
                <a:solidFill>
                  <a:prstClr val="black"/>
                </a:solidFill>
                <a:latin typeface="+mj-lt"/>
              </a:rPr>
              <a:t>Misty Baker</a:t>
            </a:r>
          </a:p>
          <a:p>
            <a:pPr marL="0" indent="0" algn="ctr">
              <a:spcBef>
                <a:spcPts val="0"/>
              </a:spcBef>
              <a:buNone/>
              <a:defRPr/>
            </a:pPr>
            <a:r>
              <a:rPr lang="en-US" sz="2700" dirty="0">
                <a:solidFill>
                  <a:prstClr val="black"/>
                </a:solidFill>
                <a:latin typeface="+mj-lt"/>
                <a:hlinkClick r:id="rId3"/>
              </a:rPr>
              <a:t>Misty.Baker@benefitmall.com</a:t>
            </a:r>
            <a:endParaRPr lang="en-US" sz="2700" dirty="0">
              <a:solidFill>
                <a:prstClr val="black"/>
              </a:solidFill>
              <a:latin typeface="+mj-lt"/>
            </a:endParaRPr>
          </a:p>
          <a:p>
            <a:pPr marL="0" indent="0" algn="ctr">
              <a:spcBef>
                <a:spcPts val="0"/>
              </a:spcBef>
              <a:buNone/>
              <a:defRPr/>
            </a:pPr>
            <a:endParaRPr lang="en-US" sz="2700" dirty="0">
              <a:solidFill>
                <a:prstClr val="black"/>
              </a:solidFill>
              <a:latin typeface="+mj-lt"/>
            </a:endParaRPr>
          </a:p>
          <a:p>
            <a:pPr marL="0" indent="0" algn="ctr">
              <a:spcBef>
                <a:spcPts val="0"/>
              </a:spcBef>
              <a:buNone/>
              <a:defRPr/>
            </a:pPr>
            <a:r>
              <a:rPr lang="en-US" sz="2700" dirty="0">
                <a:solidFill>
                  <a:prstClr val="black"/>
                </a:solidFill>
                <a:latin typeface="+mj-lt"/>
              </a:rPr>
              <a:t>David Mordo</a:t>
            </a:r>
          </a:p>
          <a:p>
            <a:pPr marL="0" indent="0" algn="ctr">
              <a:spcBef>
                <a:spcPts val="0"/>
              </a:spcBef>
              <a:buNone/>
              <a:defRPr/>
            </a:pPr>
            <a:r>
              <a:rPr lang="en-US" sz="2700" dirty="0">
                <a:solidFill>
                  <a:prstClr val="black"/>
                </a:solidFill>
                <a:latin typeface="+mj-lt"/>
                <a:hlinkClick r:id="rId4"/>
              </a:rPr>
              <a:t>David.Mordo@benefitmall.com</a:t>
            </a:r>
            <a:endParaRPr lang="en-US" sz="2700" dirty="0">
              <a:solidFill>
                <a:prstClr val="black"/>
              </a:solidFill>
              <a:latin typeface="+mj-lt"/>
            </a:endParaRPr>
          </a:p>
          <a:p>
            <a:pPr marL="0" indent="0" algn="ctr">
              <a:spcBef>
                <a:spcPts val="0"/>
              </a:spcBef>
              <a:buNone/>
              <a:defRPr/>
            </a:pPr>
            <a:endParaRPr lang="en-US" sz="2700" dirty="0">
              <a:solidFill>
                <a:prstClr val="black"/>
              </a:solidFill>
              <a:latin typeface="+mj-lt"/>
            </a:endParaRPr>
          </a:p>
        </p:txBody>
      </p:sp>
      <p:sp>
        <p:nvSpPr>
          <p:cNvPr id="10" name="Slide Number Placeholder 3">
            <a:extLst>
              <a:ext uri="{FF2B5EF4-FFF2-40B4-BE49-F238E27FC236}">
                <a16:creationId xmlns:a16="http://schemas.microsoft.com/office/drawing/2014/main" id="{029CEECA-E772-40E5-B0AE-8B8C81F20B9A}"/>
              </a:ext>
            </a:extLst>
          </p:cNvPr>
          <p:cNvSpPr>
            <a:spLocks noGrp="1"/>
          </p:cNvSpPr>
          <p:nvPr>
            <p:ph type="sldNum" sz="quarter" idx="12"/>
          </p:nvPr>
        </p:nvSpPr>
        <p:spPr>
          <a:xfrm>
            <a:off x="4038600" y="6592104"/>
            <a:ext cx="2057400" cy="273844"/>
          </a:xfrm>
        </p:spPr>
        <p:txBody>
          <a:bodyPr>
            <a:normAutofit lnSpcReduction="10000"/>
          </a:bodyPr>
          <a:lstStyle/>
          <a:p>
            <a:pPr>
              <a:spcAft>
                <a:spcPts val="450"/>
              </a:spcAft>
            </a:pPr>
            <a:fld id="{E66E8E0D-2357-4AB6-9C7D-B43A84C38011}" type="slidenum">
              <a:rPr lang="en-US" smtClean="0">
                <a:solidFill>
                  <a:prstClr val="black">
                    <a:lumMod val="50000"/>
                    <a:lumOff val="50000"/>
                  </a:prstClr>
                </a:solidFill>
              </a:rPr>
              <a:pPr>
                <a:spcAft>
                  <a:spcPts val="450"/>
                </a:spcAft>
              </a:pPr>
              <a:t>22</a:t>
            </a:fld>
            <a:endParaRPr lang="en-US" dirty="0">
              <a:solidFill>
                <a:prstClr val="black">
                  <a:lumMod val="50000"/>
                  <a:lumOff val="50000"/>
                </a:prstClr>
              </a:solidFill>
            </a:endParaRPr>
          </a:p>
        </p:txBody>
      </p:sp>
      <p:pic>
        <p:nvPicPr>
          <p:cNvPr id="5" name="Graphic 4" descr="Questions">
            <a:extLst>
              <a:ext uri="{FF2B5EF4-FFF2-40B4-BE49-F238E27FC236}">
                <a16:creationId xmlns:a16="http://schemas.microsoft.com/office/drawing/2014/main" id="{500A4D9C-9671-449D-8D70-FA38497260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508" y="1300280"/>
            <a:ext cx="4257439" cy="4257439"/>
          </a:xfrm>
          <a:prstGeom prst="rect">
            <a:avLst/>
          </a:prstGeom>
        </p:spPr>
      </p:pic>
    </p:spTree>
    <p:extLst>
      <p:ext uri="{BB962C8B-B14F-4D97-AF65-F5344CB8AC3E}">
        <p14:creationId xmlns:p14="http://schemas.microsoft.com/office/powerpoint/2010/main" val="73376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AD45-69B7-49E8-95C0-FED25E08598D}"/>
              </a:ext>
            </a:extLst>
          </p:cNvPr>
          <p:cNvSpPr>
            <a:spLocks noGrp="1"/>
          </p:cNvSpPr>
          <p:nvPr>
            <p:ph type="title"/>
          </p:nvPr>
        </p:nvSpPr>
        <p:spPr>
          <a:xfrm>
            <a:off x="838200" y="147135"/>
            <a:ext cx="10515600" cy="1325563"/>
          </a:xfrm>
        </p:spPr>
        <p:txBody>
          <a:bodyPr>
            <a:normAutofit/>
          </a:bodyPr>
          <a:lstStyle/>
          <a:p>
            <a:r>
              <a:rPr lang="en-US" sz="4000" dirty="0">
                <a:latin typeface="Arial" panose="020B0604020202020204" pitchFamily="34" charset="0"/>
                <a:cs typeface="Arial" panose="020B0604020202020204" pitchFamily="34" charset="0"/>
              </a:rPr>
              <a:t>Prescription Benefit &amp; Cost Reporting</a:t>
            </a:r>
          </a:p>
        </p:txBody>
      </p:sp>
      <p:sp>
        <p:nvSpPr>
          <p:cNvPr id="3" name="Content Placeholder 2">
            <a:extLst>
              <a:ext uri="{FF2B5EF4-FFF2-40B4-BE49-F238E27FC236}">
                <a16:creationId xmlns:a16="http://schemas.microsoft.com/office/drawing/2014/main" id="{4384F4F2-1A0C-4CC5-A65C-D9E6209A7FC4}"/>
              </a:ext>
            </a:extLst>
          </p:cNvPr>
          <p:cNvSpPr>
            <a:spLocks noGrp="1"/>
          </p:cNvSpPr>
          <p:nvPr>
            <p:ph idx="1"/>
          </p:nvPr>
        </p:nvSpPr>
        <p:spPr>
          <a:xfrm>
            <a:off x="838200" y="1066800"/>
            <a:ext cx="11118448" cy="4351338"/>
          </a:xfrm>
        </p:spPr>
        <p:txBody>
          <a:bodyPr>
            <a:noAutofit/>
          </a:bodyPr>
          <a:lstStyle/>
          <a:p>
            <a:pPr marL="0" indent="0">
              <a:spcBef>
                <a:spcPts val="0"/>
              </a:spcBef>
              <a:buNone/>
            </a:pPr>
            <a:r>
              <a:rPr lang="en-US" sz="2400" dirty="0"/>
              <a:t>The Consolidated Appropriations Act, 2021 (CAA) requires group health plans and health insurers to submit information each year to the U.S. Departments of the Treasury, Labor, and Health and Human Services (the Departments) regarding drug costs. </a:t>
            </a:r>
          </a:p>
          <a:p>
            <a:pPr marL="0" indent="0" algn="ctr">
              <a:lnSpc>
                <a:spcPct val="100000"/>
              </a:lnSpc>
              <a:spcBef>
                <a:spcPts val="600"/>
              </a:spcBef>
              <a:buNone/>
            </a:pPr>
            <a:r>
              <a:rPr lang="en-US" sz="2400" b="1" dirty="0">
                <a:solidFill>
                  <a:srgbClr val="FFC000"/>
                </a:solidFill>
              </a:rPr>
              <a:t>This data submission is called the </a:t>
            </a:r>
            <a:r>
              <a:rPr lang="en-US" sz="2400" b="1" dirty="0" err="1">
                <a:solidFill>
                  <a:srgbClr val="FFC000"/>
                </a:solidFill>
              </a:rPr>
              <a:t>RxDC</a:t>
            </a:r>
            <a:r>
              <a:rPr lang="en-US" sz="2400" b="1" dirty="0">
                <a:solidFill>
                  <a:srgbClr val="FFC000"/>
                </a:solidFill>
              </a:rPr>
              <a:t> report. </a:t>
            </a:r>
          </a:p>
          <a:p>
            <a:pPr marL="0" indent="0">
              <a:lnSpc>
                <a:spcPct val="100000"/>
              </a:lnSpc>
              <a:spcBef>
                <a:spcPts val="600"/>
              </a:spcBef>
              <a:buNone/>
            </a:pPr>
            <a:r>
              <a:rPr lang="en-US" sz="2400" dirty="0"/>
              <a:t>Reporting for years 2020 and 2021 was originally scheduled to begin on 12/27/21 but was delayed until 12/27/22. For 2022 and later years, the filing deadline will be </a:t>
            </a:r>
            <a:r>
              <a:rPr lang="en-US" sz="2400" b="1" dirty="0">
                <a:solidFill>
                  <a:srgbClr val="0070C0"/>
                </a:solidFill>
              </a:rPr>
              <a:t>June 1</a:t>
            </a:r>
            <a:r>
              <a:rPr lang="en-US" sz="2400" dirty="0"/>
              <a:t> of the following year. </a:t>
            </a:r>
          </a:p>
          <a:p>
            <a:pPr marL="0" indent="0">
              <a:lnSpc>
                <a:spcPct val="100000"/>
              </a:lnSpc>
              <a:spcBef>
                <a:spcPts val="600"/>
              </a:spcBef>
              <a:buNone/>
            </a:pPr>
            <a:r>
              <a:rPr lang="en-US" sz="2400" b="1" dirty="0">
                <a:solidFill>
                  <a:srgbClr val="0070C0"/>
                </a:solidFill>
              </a:rPr>
              <a:t>What needs to be reported:</a:t>
            </a:r>
          </a:p>
          <a:p>
            <a:pPr>
              <a:lnSpc>
                <a:spcPct val="100000"/>
              </a:lnSpc>
              <a:spcBef>
                <a:spcPts val="300"/>
              </a:spcBef>
              <a:buClr>
                <a:srgbClr val="005892"/>
              </a:buClr>
              <a:buSzPct val="120000"/>
            </a:pPr>
            <a:r>
              <a:rPr lang="en-US" sz="2400" dirty="0"/>
              <a:t>The 50 brand-name prescription drugs for which the plan most frequently paid claims and the total number of claims paid for each of those drugs</a:t>
            </a:r>
          </a:p>
          <a:p>
            <a:pPr>
              <a:lnSpc>
                <a:spcPct val="100000"/>
              </a:lnSpc>
              <a:spcBef>
                <a:spcPts val="300"/>
              </a:spcBef>
              <a:buClr>
                <a:srgbClr val="005892"/>
              </a:buClr>
              <a:buSzPct val="120000"/>
            </a:pPr>
            <a:r>
              <a:rPr lang="en-US" sz="2400" dirty="0"/>
              <a:t>The 50 prescription drugs for which the plan had the greatest expenditures and </a:t>
            </a:r>
            <a:br>
              <a:rPr lang="en-US" sz="2400" dirty="0"/>
            </a:br>
            <a:r>
              <a:rPr lang="en-US" sz="2400" dirty="0"/>
              <a:t>the amount paid for each of those drugs  </a:t>
            </a:r>
          </a:p>
          <a:p>
            <a:pPr>
              <a:lnSpc>
                <a:spcPct val="100000"/>
              </a:lnSpc>
              <a:spcBef>
                <a:spcPts val="300"/>
              </a:spcBef>
              <a:buClr>
                <a:srgbClr val="005892"/>
              </a:buClr>
              <a:buSzPct val="120000"/>
            </a:pPr>
            <a:r>
              <a:rPr lang="en-US" sz="2400" dirty="0"/>
              <a:t>The 50 prescription drugs for which the amount of expenditures increased the most over the previous year and the amount of the increase for each drug </a:t>
            </a:r>
          </a:p>
        </p:txBody>
      </p:sp>
      <p:sp>
        <p:nvSpPr>
          <p:cNvPr id="4" name="Slide Number Placeholder 3">
            <a:extLst>
              <a:ext uri="{FF2B5EF4-FFF2-40B4-BE49-F238E27FC236}">
                <a16:creationId xmlns:a16="http://schemas.microsoft.com/office/drawing/2014/main" id="{AF153380-0C84-4C2F-A104-547447980F9E}"/>
              </a:ext>
            </a:extLst>
          </p:cNvPr>
          <p:cNvSpPr>
            <a:spLocks noGrp="1"/>
          </p:cNvSpPr>
          <p:nvPr>
            <p:ph type="sldNum" sz="quarter" idx="12"/>
          </p:nvPr>
        </p:nvSpPr>
        <p:spPr>
          <a:xfrm>
            <a:off x="3362325" y="6492875"/>
            <a:ext cx="2743200" cy="365125"/>
          </a:xfrm>
        </p:spPr>
        <p:txBody>
          <a:bodyPr/>
          <a:lstStyle/>
          <a:p>
            <a:fld id="{E66E8E0D-2357-4AB6-9C7D-B43A84C38011}" type="slidenum">
              <a:rPr lang="en-US" smtClean="0">
                <a:solidFill>
                  <a:prstClr val="white">
                    <a:lumMod val="50000"/>
                  </a:prstClr>
                </a:solidFill>
              </a:rPr>
              <a:pPr/>
              <a:t>3</a:t>
            </a:fld>
            <a:r>
              <a:rPr lang="en-US" dirty="0">
                <a:solidFill>
                  <a:prstClr val="white">
                    <a:lumMod val="85000"/>
                  </a:prstClr>
                </a:solidFill>
              </a:rPr>
              <a:t> </a:t>
            </a:r>
          </a:p>
        </p:txBody>
      </p:sp>
    </p:spTree>
    <p:extLst>
      <p:ext uri="{BB962C8B-B14F-4D97-AF65-F5344CB8AC3E}">
        <p14:creationId xmlns:p14="http://schemas.microsoft.com/office/powerpoint/2010/main" val="78732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AD45-69B7-49E8-95C0-FED25E08598D}"/>
              </a:ext>
            </a:extLst>
          </p:cNvPr>
          <p:cNvSpPr>
            <a:spLocks noGrp="1"/>
          </p:cNvSpPr>
          <p:nvPr>
            <p:ph type="title"/>
          </p:nvPr>
        </p:nvSpPr>
        <p:spPr>
          <a:xfrm>
            <a:off x="866775" y="136525"/>
            <a:ext cx="10515600" cy="1325563"/>
          </a:xfrm>
        </p:spPr>
        <p:txBody>
          <a:bodyPr>
            <a:normAutofit/>
          </a:bodyPr>
          <a:lstStyle/>
          <a:p>
            <a:r>
              <a:rPr lang="en-US" sz="4000" dirty="0">
                <a:latin typeface="Arial" panose="020B0604020202020204" pitchFamily="34" charset="0"/>
                <a:cs typeface="Arial" panose="020B0604020202020204" pitchFamily="34" charset="0"/>
              </a:rPr>
              <a:t>Prescription Benefit &amp; Cost Reporting </a:t>
            </a:r>
            <a:r>
              <a:rPr lang="en-US" sz="3600" dirty="0">
                <a:latin typeface="Arial" panose="020B0604020202020204" pitchFamily="34" charset="0"/>
                <a:cs typeface="Arial" panose="020B0604020202020204" pitchFamily="34" charset="0"/>
              </a:rPr>
              <a:t>(cont’d)</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84F4F2-1A0C-4CC5-A65C-D9E6209A7FC4}"/>
              </a:ext>
            </a:extLst>
          </p:cNvPr>
          <p:cNvSpPr>
            <a:spLocks noGrp="1"/>
          </p:cNvSpPr>
          <p:nvPr>
            <p:ph idx="1"/>
          </p:nvPr>
        </p:nvSpPr>
        <p:spPr>
          <a:xfrm>
            <a:off x="838200" y="1825625"/>
            <a:ext cx="10896600" cy="4351338"/>
          </a:xfrm>
        </p:spPr>
        <p:txBody>
          <a:bodyPr>
            <a:noAutofit/>
          </a:bodyPr>
          <a:lstStyle/>
          <a:p>
            <a:pPr>
              <a:lnSpc>
                <a:spcPct val="100000"/>
              </a:lnSpc>
              <a:spcBef>
                <a:spcPts val="600"/>
              </a:spcBef>
              <a:buClr>
                <a:srgbClr val="005892"/>
              </a:buClr>
              <a:buSzPct val="120000"/>
            </a:pPr>
            <a:r>
              <a:rPr lang="en-US" sz="2400" dirty="0"/>
              <a:t>The total amount spent on health care, broken down in various ways, such as: Type of cost (hospital, primary care, specialty care, prescription drugs, and other costs) </a:t>
            </a:r>
          </a:p>
          <a:p>
            <a:pPr>
              <a:lnSpc>
                <a:spcPct val="100000"/>
              </a:lnSpc>
              <a:spcBef>
                <a:spcPts val="600"/>
              </a:spcBef>
              <a:buClr>
                <a:srgbClr val="005892"/>
              </a:buClr>
              <a:buSzPct val="120000"/>
            </a:pPr>
            <a:r>
              <a:rPr lang="en-US" sz="2400" dirty="0"/>
              <a:t>Prescription drug expenditures by the plan and by enrollees </a:t>
            </a:r>
          </a:p>
          <a:p>
            <a:pPr>
              <a:lnSpc>
                <a:spcPct val="100000"/>
              </a:lnSpc>
              <a:spcBef>
                <a:spcPts val="600"/>
              </a:spcBef>
              <a:buClr>
                <a:srgbClr val="005892"/>
              </a:buClr>
              <a:buSzPct val="120000"/>
            </a:pPr>
            <a:r>
              <a:rPr lang="en-US" sz="2400" dirty="0"/>
              <a:t>The average monthly premiums paid by the plan and by enrollee </a:t>
            </a:r>
          </a:p>
          <a:p>
            <a:pPr>
              <a:lnSpc>
                <a:spcPct val="100000"/>
              </a:lnSpc>
              <a:spcBef>
                <a:spcPts val="600"/>
              </a:spcBef>
              <a:buClr>
                <a:srgbClr val="005892"/>
              </a:buClr>
              <a:buSzPct val="120000"/>
            </a:pPr>
            <a:r>
              <a:rPr lang="en-US" sz="2400" dirty="0"/>
              <a:t>The impact of rebates and similar amounts paid by drug manufacturers, including the amounts paid for each therapeutic class of drugs and for the 25 drugs for which the amounts paid were the largest </a:t>
            </a:r>
          </a:p>
          <a:p>
            <a:pPr>
              <a:lnSpc>
                <a:spcPct val="100000"/>
              </a:lnSpc>
              <a:spcBef>
                <a:spcPts val="600"/>
              </a:spcBef>
              <a:buClr>
                <a:srgbClr val="005892"/>
              </a:buClr>
              <a:buSzPct val="120000"/>
            </a:pPr>
            <a:r>
              <a:rPr lang="en-US" sz="2400" dirty="0"/>
              <a:t>Reductions in premiums and out-of-pocket costs associated with drug manufacturer rebates and similar payments.</a:t>
            </a:r>
          </a:p>
          <a:p>
            <a:pPr>
              <a:spcBef>
                <a:spcPts val="0"/>
              </a:spcBef>
              <a:buClrTx/>
            </a:pPr>
            <a:endParaRPr lang="en-US" sz="2000" dirty="0"/>
          </a:p>
        </p:txBody>
      </p:sp>
      <p:sp>
        <p:nvSpPr>
          <p:cNvPr id="4" name="Slide Number Placeholder 3">
            <a:extLst>
              <a:ext uri="{FF2B5EF4-FFF2-40B4-BE49-F238E27FC236}">
                <a16:creationId xmlns:a16="http://schemas.microsoft.com/office/drawing/2014/main" id="{AF153380-0C84-4C2F-A104-547447980F9E}"/>
              </a:ext>
            </a:extLst>
          </p:cNvPr>
          <p:cNvSpPr>
            <a:spLocks noGrp="1"/>
          </p:cNvSpPr>
          <p:nvPr>
            <p:ph type="sldNum" sz="quarter" idx="12"/>
          </p:nvPr>
        </p:nvSpPr>
        <p:spPr>
          <a:xfrm>
            <a:off x="3352800" y="6483350"/>
            <a:ext cx="2743200" cy="365125"/>
          </a:xfrm>
        </p:spPr>
        <p:txBody>
          <a:bodyPr/>
          <a:lstStyle/>
          <a:p>
            <a:fld id="{E66E8E0D-2357-4AB6-9C7D-B43A84C38011}" type="slidenum">
              <a:rPr lang="en-US" smtClean="0">
                <a:solidFill>
                  <a:prstClr val="white">
                    <a:lumMod val="50000"/>
                  </a:prstClr>
                </a:solidFill>
              </a:rPr>
              <a:pPr/>
              <a:t>4</a:t>
            </a:fld>
            <a:endParaRPr lang="en-US" dirty="0">
              <a:solidFill>
                <a:prstClr val="white">
                  <a:lumMod val="85000"/>
                </a:prstClr>
              </a:solidFill>
            </a:endParaRPr>
          </a:p>
        </p:txBody>
      </p:sp>
    </p:spTree>
    <p:extLst>
      <p:ext uri="{BB962C8B-B14F-4D97-AF65-F5344CB8AC3E}">
        <p14:creationId xmlns:p14="http://schemas.microsoft.com/office/powerpoint/2010/main" val="13217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AD45-69B7-49E8-95C0-FED25E08598D}"/>
              </a:ext>
            </a:extLst>
          </p:cNvPr>
          <p:cNvSpPr>
            <a:spLocks noGrp="1"/>
          </p:cNvSpPr>
          <p:nvPr>
            <p:ph type="title"/>
          </p:nvPr>
        </p:nvSpPr>
        <p:spPr>
          <a:xfrm>
            <a:off x="524740" y="620392"/>
            <a:ext cx="3894859" cy="5504688"/>
          </a:xfrm>
        </p:spPr>
        <p:txBody>
          <a:bodyPr>
            <a:normAutofit/>
          </a:bodyPr>
          <a:lstStyle/>
          <a:p>
            <a:r>
              <a:rPr lang="en-US" sz="4000" dirty="0">
                <a:solidFill>
                  <a:schemeClr val="accent5"/>
                </a:solidFill>
                <a:latin typeface="Arial" panose="020B0604020202020204" pitchFamily="34" charset="0"/>
                <a:cs typeface="Arial" panose="020B0604020202020204" pitchFamily="34" charset="0"/>
              </a:rPr>
              <a:t>Why? </a:t>
            </a:r>
            <a:br>
              <a:rPr lang="en-US" sz="4000" dirty="0">
                <a:solidFill>
                  <a:schemeClr val="accent5"/>
                </a:solidFill>
                <a:latin typeface="Arial" panose="020B0604020202020204" pitchFamily="34" charset="0"/>
                <a:cs typeface="Arial" panose="020B0604020202020204" pitchFamily="34" charset="0"/>
              </a:rPr>
            </a:br>
            <a:r>
              <a:rPr lang="en-US" sz="4000" dirty="0">
                <a:solidFill>
                  <a:schemeClr val="accent5"/>
                </a:solidFill>
                <a:latin typeface="Arial" panose="020B0604020202020204" pitchFamily="34" charset="0"/>
                <a:cs typeface="Arial" panose="020B0604020202020204" pitchFamily="34" charset="0"/>
              </a:rPr>
              <a:t>How Will This Reporting Help?</a:t>
            </a:r>
          </a:p>
        </p:txBody>
      </p:sp>
      <p:sp>
        <p:nvSpPr>
          <p:cNvPr id="4" name="Slide Number Placeholder 3">
            <a:extLst>
              <a:ext uri="{FF2B5EF4-FFF2-40B4-BE49-F238E27FC236}">
                <a16:creationId xmlns:a16="http://schemas.microsoft.com/office/drawing/2014/main" id="{AF153380-0C84-4C2F-A104-547447980F9E}"/>
              </a:ext>
            </a:extLst>
          </p:cNvPr>
          <p:cNvSpPr>
            <a:spLocks noGrp="1"/>
          </p:cNvSpPr>
          <p:nvPr>
            <p:ph type="sldNum" sz="quarter" idx="12"/>
          </p:nvPr>
        </p:nvSpPr>
        <p:spPr>
          <a:xfrm>
            <a:off x="3352800" y="6486123"/>
            <a:ext cx="2743200" cy="365125"/>
          </a:xfrm>
        </p:spPr>
        <p:txBody>
          <a:bodyPr>
            <a:normAutofit/>
          </a:bodyPr>
          <a:lstStyle/>
          <a:p>
            <a:pPr>
              <a:spcAft>
                <a:spcPts val="600"/>
              </a:spcAft>
            </a:pPr>
            <a:fld id="{E66E8E0D-2357-4AB6-9C7D-B43A84C38011}" type="slidenum">
              <a:rPr lang="en-US" smtClean="0"/>
              <a:pPr>
                <a:spcAft>
                  <a:spcPts val="600"/>
                </a:spcAft>
              </a:pPr>
              <a:t>5</a:t>
            </a:fld>
            <a:r>
              <a:rPr lang="en-US" dirty="0"/>
              <a:t> </a:t>
            </a:r>
          </a:p>
        </p:txBody>
      </p:sp>
      <p:graphicFrame>
        <p:nvGraphicFramePr>
          <p:cNvPr id="6" name="Content Placeholder 2">
            <a:extLst>
              <a:ext uri="{FF2B5EF4-FFF2-40B4-BE49-F238E27FC236}">
                <a16:creationId xmlns:a16="http://schemas.microsoft.com/office/drawing/2014/main" id="{45493041-4072-7BFC-E398-F377EBD9400C}"/>
              </a:ext>
            </a:extLst>
          </p:cNvPr>
          <p:cNvGraphicFramePr>
            <a:graphicFrameLocks noGrp="1"/>
          </p:cNvGraphicFramePr>
          <p:nvPr>
            <p:ph idx="1"/>
            <p:extLst>
              <p:ext uri="{D42A27DB-BD31-4B8C-83A1-F6EECF244321}">
                <p14:modId xmlns:p14="http://schemas.microsoft.com/office/powerpoint/2010/main" val="63492455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802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7480-9378-4927-85F3-F7980FCD9A10}"/>
              </a:ext>
            </a:extLst>
          </p:cNvPr>
          <p:cNvSpPr>
            <a:spLocks noGrp="1"/>
          </p:cNvSpPr>
          <p:nvPr>
            <p:ph type="title"/>
          </p:nvPr>
        </p:nvSpPr>
        <p:spPr>
          <a:xfrm>
            <a:off x="838200" y="144546"/>
            <a:ext cx="10515600" cy="1325563"/>
          </a:xfrm>
        </p:spPr>
        <p:txBody>
          <a:bodyPr>
            <a:normAutofit/>
          </a:bodyPr>
          <a:lstStyle/>
          <a:p>
            <a:r>
              <a:rPr lang="en-US" sz="4000" dirty="0">
                <a:latin typeface="Arial" panose="020B0604020202020204" pitchFamily="34" charset="0"/>
                <a:cs typeface="Arial" panose="020B0604020202020204" pitchFamily="34" charset="0"/>
              </a:rPr>
              <a:t>Who Has To Do This?</a:t>
            </a:r>
          </a:p>
        </p:txBody>
      </p:sp>
      <p:graphicFrame>
        <p:nvGraphicFramePr>
          <p:cNvPr id="5" name="Table 5">
            <a:extLst>
              <a:ext uri="{FF2B5EF4-FFF2-40B4-BE49-F238E27FC236}">
                <a16:creationId xmlns:a16="http://schemas.microsoft.com/office/drawing/2014/main" id="{509079FC-BFF2-210F-390C-1E80D0B067D4}"/>
              </a:ext>
            </a:extLst>
          </p:cNvPr>
          <p:cNvGraphicFramePr>
            <a:graphicFrameLocks noGrp="1"/>
          </p:cNvGraphicFramePr>
          <p:nvPr>
            <p:ph idx="1"/>
            <p:extLst>
              <p:ext uri="{D42A27DB-BD31-4B8C-83A1-F6EECF244321}">
                <p14:modId xmlns:p14="http://schemas.microsoft.com/office/powerpoint/2010/main" val="2074304855"/>
              </p:ext>
            </p:extLst>
          </p:nvPr>
        </p:nvGraphicFramePr>
        <p:xfrm>
          <a:off x="858254" y="1388767"/>
          <a:ext cx="10515599" cy="3840480"/>
        </p:xfrm>
        <a:graphic>
          <a:graphicData uri="http://schemas.openxmlformats.org/drawingml/2006/table">
            <a:tbl>
              <a:tblPr firstRow="1" bandRow="1">
                <a:tableStyleId>{5C22544A-7EE6-4342-B048-85BDC9FD1C3A}</a:tableStyleId>
              </a:tblPr>
              <a:tblGrid>
                <a:gridCol w="5244143">
                  <a:extLst>
                    <a:ext uri="{9D8B030D-6E8A-4147-A177-3AD203B41FA5}">
                      <a16:colId xmlns:a16="http://schemas.microsoft.com/office/drawing/2014/main" val="2089338420"/>
                    </a:ext>
                  </a:extLst>
                </a:gridCol>
                <a:gridCol w="5271456">
                  <a:extLst>
                    <a:ext uri="{9D8B030D-6E8A-4147-A177-3AD203B41FA5}">
                      <a16:colId xmlns:a16="http://schemas.microsoft.com/office/drawing/2014/main" val="1199026695"/>
                    </a:ext>
                  </a:extLst>
                </a:gridCol>
              </a:tblGrid>
              <a:tr h="245533">
                <a:tc>
                  <a:txBody>
                    <a:bodyPr/>
                    <a:lstStyle/>
                    <a:p>
                      <a:pPr algn="ctr"/>
                      <a:r>
                        <a:rPr lang="en-US" sz="1600" dirty="0"/>
                        <a:t>REQUIRED TO SUBMIT</a:t>
                      </a:r>
                    </a:p>
                  </a:txBody>
                  <a:tcPr/>
                </a:tc>
                <a:tc>
                  <a:txBody>
                    <a:bodyPr/>
                    <a:lstStyle/>
                    <a:p>
                      <a:pPr algn="ctr"/>
                      <a:r>
                        <a:rPr lang="en-US" sz="1600" dirty="0"/>
                        <a:t>NOT REQUIRED TO SUBMIT</a:t>
                      </a:r>
                    </a:p>
                  </a:txBody>
                  <a:tcPr/>
                </a:tc>
                <a:extLst>
                  <a:ext uri="{0D108BD9-81ED-4DB2-BD59-A6C34878D82A}">
                    <a16:rowId xmlns:a16="http://schemas.microsoft.com/office/drawing/2014/main" val="3187610669"/>
                  </a:ext>
                </a:extLst>
              </a:tr>
              <a:tr h="245533">
                <a:tc>
                  <a:txBody>
                    <a:bodyPr/>
                    <a:lstStyle/>
                    <a:p>
                      <a:pPr algn="l"/>
                      <a:r>
                        <a:rPr lang="en-US" sz="1400" dirty="0"/>
                        <a:t>Health insurance issuers offering group coverage</a:t>
                      </a:r>
                    </a:p>
                  </a:txBody>
                  <a:tcPr/>
                </a:tc>
                <a:tc>
                  <a:txBody>
                    <a:bodyPr/>
                    <a:lstStyle/>
                    <a:p>
                      <a:pPr algn="l"/>
                      <a:r>
                        <a:rPr lang="en-US" sz="1400" dirty="0"/>
                        <a:t>Account-based plans (HRAs)</a:t>
                      </a:r>
                    </a:p>
                  </a:txBody>
                  <a:tcPr/>
                </a:tc>
                <a:extLst>
                  <a:ext uri="{0D108BD9-81ED-4DB2-BD59-A6C34878D82A}">
                    <a16:rowId xmlns:a16="http://schemas.microsoft.com/office/drawing/2014/main" val="1314607891"/>
                  </a:ext>
                </a:extLst>
              </a:tr>
              <a:tr h="1104900">
                <a:tc>
                  <a:txBody>
                    <a:bodyPr/>
                    <a:lstStyle/>
                    <a:p>
                      <a:pPr algn="l"/>
                      <a:r>
                        <a:rPr lang="en-US" sz="1400" dirty="0"/>
                        <a:t>Health insurance issuers offering individual market coverage including:</a:t>
                      </a:r>
                    </a:p>
                    <a:p>
                      <a:pPr marL="285750" indent="-285750" algn="l">
                        <a:buFont typeface="Arial" panose="020B0604020202020204" pitchFamily="34" charset="0"/>
                        <a:buChar char="•"/>
                      </a:pPr>
                      <a:r>
                        <a:rPr lang="en-US" sz="1400" dirty="0"/>
                        <a:t>Student health plans </a:t>
                      </a:r>
                    </a:p>
                    <a:p>
                      <a:pPr marL="285750" indent="-285750" algn="l">
                        <a:buFont typeface="Arial" panose="020B0604020202020204" pitchFamily="34" charset="0"/>
                        <a:buChar char="•"/>
                      </a:pPr>
                      <a:r>
                        <a:rPr lang="en-US" sz="1400" dirty="0"/>
                        <a:t>Plans sold through the Exchanges </a:t>
                      </a:r>
                    </a:p>
                    <a:p>
                      <a:pPr marL="285750" indent="-285750" algn="l">
                        <a:buFont typeface="Arial" panose="020B0604020202020204" pitchFamily="34" charset="0"/>
                        <a:buChar char="•"/>
                      </a:pPr>
                      <a:r>
                        <a:rPr lang="en-US" sz="1400" dirty="0"/>
                        <a:t>Plans sold outside of the Exchanges </a:t>
                      </a:r>
                    </a:p>
                    <a:p>
                      <a:pPr marL="285750" indent="-285750" algn="l">
                        <a:buFont typeface="Arial" panose="020B0604020202020204" pitchFamily="34" charset="0"/>
                        <a:buChar char="•"/>
                      </a:pPr>
                      <a:r>
                        <a:rPr lang="en-US" sz="1400" dirty="0"/>
                        <a:t>Individual coverage issued through an association</a:t>
                      </a:r>
                    </a:p>
                  </a:txBody>
                  <a:tcPr/>
                </a:tc>
                <a:tc>
                  <a:txBody>
                    <a:bodyPr/>
                    <a:lstStyle/>
                    <a:p>
                      <a:pPr algn="l"/>
                      <a:r>
                        <a:rPr lang="en-US" sz="1400" dirty="0"/>
                        <a:t>Excepted benefits including but not limited to: </a:t>
                      </a:r>
                    </a:p>
                    <a:p>
                      <a:pPr marL="285750" indent="-285750">
                        <a:buFont typeface="Arial" panose="020B0604020202020204" pitchFamily="34" charset="0"/>
                        <a:buChar char="•"/>
                      </a:pPr>
                      <a:r>
                        <a:rPr lang="en-US" sz="1400" dirty="0"/>
                        <a:t>Short-term limited-duration insurance  </a:t>
                      </a:r>
                    </a:p>
                    <a:p>
                      <a:pPr marL="285750" indent="-285750">
                        <a:buFont typeface="Arial" panose="020B0604020202020204" pitchFamily="34" charset="0"/>
                        <a:buChar char="•"/>
                      </a:pPr>
                      <a:r>
                        <a:rPr lang="en-US" sz="1400" dirty="0"/>
                        <a:t>Hospital or other fixed indemnity insurance </a:t>
                      </a:r>
                    </a:p>
                    <a:p>
                      <a:pPr marL="285750" indent="-285750">
                        <a:buFont typeface="Arial" panose="020B0604020202020204" pitchFamily="34" charset="0"/>
                        <a:buChar char="•"/>
                      </a:pPr>
                      <a:r>
                        <a:rPr lang="en-US" sz="1400" dirty="0"/>
                        <a:t>Disease-specific insurance</a:t>
                      </a:r>
                    </a:p>
                  </a:txBody>
                  <a:tcPr/>
                </a:tc>
                <a:extLst>
                  <a:ext uri="{0D108BD9-81ED-4DB2-BD59-A6C34878D82A}">
                    <a16:rowId xmlns:a16="http://schemas.microsoft.com/office/drawing/2014/main" val="1281953117"/>
                  </a:ext>
                </a:extLst>
              </a:tr>
              <a:tr h="417407">
                <a:tc>
                  <a:txBody>
                    <a:bodyPr/>
                    <a:lstStyle/>
                    <a:p>
                      <a:pPr algn="l"/>
                      <a:r>
                        <a:rPr lang="en-US" sz="1400" dirty="0"/>
                        <a:t>Fully-insured and self-funded group health plans,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Non-federal governmental plans, such as plans sponsored by state and local governments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Church plans that are subject to the Internal Revenue Code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Federal Employees Health Benefits (FEHB) plans</a:t>
                      </a:r>
                      <a:endParaRPr lang="en-US" sz="1400" dirty="0"/>
                    </a:p>
                  </a:txBody>
                  <a:tcPr/>
                </a:tc>
                <a:tc>
                  <a:txBody>
                    <a:bodyPr/>
                    <a:lstStyle/>
                    <a:p>
                      <a:pPr algn="l"/>
                      <a:r>
                        <a:rPr lang="en-US" sz="1400" dirty="0"/>
                        <a:t>Medicare Advantage and Part D plans</a:t>
                      </a:r>
                    </a:p>
                  </a:txBody>
                  <a:tcPr/>
                </a:tc>
                <a:extLst>
                  <a:ext uri="{0D108BD9-81ED-4DB2-BD59-A6C34878D82A}">
                    <a16:rowId xmlns:a16="http://schemas.microsoft.com/office/drawing/2014/main" val="3884210032"/>
                  </a:ext>
                </a:extLst>
              </a:tr>
              <a:tr h="272393">
                <a:tc>
                  <a:txBody>
                    <a:bodyPr/>
                    <a:lstStyle/>
                    <a:p>
                      <a:pPr marL="0" indent="0" algn="l">
                        <a:buFont typeface="Arial" panose="020B0604020202020204" pitchFamily="34" charset="0"/>
                        <a:buNone/>
                      </a:pPr>
                      <a:endParaRPr lang="en-US" sz="1400" dirty="0"/>
                    </a:p>
                  </a:txBody>
                  <a:tcPr/>
                </a:tc>
                <a:tc>
                  <a:txBody>
                    <a:bodyPr/>
                    <a:lstStyle/>
                    <a:p>
                      <a:pPr algn="l"/>
                      <a:r>
                        <a:rPr lang="en-US" sz="1400" dirty="0"/>
                        <a:t>Medicaid plans</a:t>
                      </a:r>
                    </a:p>
                  </a:txBody>
                  <a:tcPr/>
                </a:tc>
                <a:extLst>
                  <a:ext uri="{0D108BD9-81ED-4DB2-BD59-A6C34878D82A}">
                    <a16:rowId xmlns:a16="http://schemas.microsoft.com/office/drawing/2014/main" val="2962229538"/>
                  </a:ext>
                </a:extLst>
              </a:tr>
              <a:tr h="294640">
                <a:tc>
                  <a:txBody>
                    <a:bodyPr/>
                    <a:lstStyle/>
                    <a:p>
                      <a:endParaRPr lang="en-US"/>
                    </a:p>
                  </a:txBody>
                  <a:tcPr/>
                </a:tc>
                <a:tc>
                  <a:txBody>
                    <a:bodyPr/>
                    <a:lstStyle/>
                    <a:p>
                      <a:pPr algn="l"/>
                      <a:r>
                        <a:rPr lang="en-US" sz="1400" dirty="0"/>
                        <a:t>State children’s health insurance program plans </a:t>
                      </a:r>
                    </a:p>
                  </a:txBody>
                  <a:tcPr/>
                </a:tc>
                <a:extLst>
                  <a:ext uri="{0D108BD9-81ED-4DB2-BD59-A6C34878D82A}">
                    <a16:rowId xmlns:a16="http://schemas.microsoft.com/office/drawing/2014/main" val="538628047"/>
                  </a:ext>
                </a:extLst>
              </a:tr>
            </a:tbl>
          </a:graphicData>
        </a:graphic>
      </p:graphicFrame>
      <p:sp>
        <p:nvSpPr>
          <p:cNvPr id="4" name="Slide Number Placeholder 3">
            <a:extLst>
              <a:ext uri="{FF2B5EF4-FFF2-40B4-BE49-F238E27FC236}">
                <a16:creationId xmlns:a16="http://schemas.microsoft.com/office/drawing/2014/main" id="{D0B6CB5D-390E-41F6-8103-E21902701AF2}"/>
              </a:ext>
            </a:extLst>
          </p:cNvPr>
          <p:cNvSpPr>
            <a:spLocks noGrp="1"/>
          </p:cNvSpPr>
          <p:nvPr>
            <p:ph type="sldNum" sz="quarter" idx="12"/>
          </p:nvPr>
        </p:nvSpPr>
        <p:spPr>
          <a:xfrm>
            <a:off x="3352800" y="6492875"/>
            <a:ext cx="2743200" cy="365125"/>
          </a:xfrm>
        </p:spPr>
        <p:txBody>
          <a:bodyPr/>
          <a:lstStyle/>
          <a:p>
            <a:fld id="{E66E8E0D-2357-4AB6-9C7D-B43A84C38011}" type="slidenum">
              <a:rPr lang="en-US" smtClean="0">
                <a:solidFill>
                  <a:prstClr val="white">
                    <a:lumMod val="50000"/>
                  </a:prstClr>
                </a:solidFill>
              </a:rPr>
              <a:pPr/>
              <a:t>6</a:t>
            </a:fld>
            <a:endParaRPr lang="en-US" dirty="0">
              <a:solidFill>
                <a:prstClr val="white">
                  <a:lumMod val="85000"/>
                </a:prstClr>
              </a:solidFill>
            </a:endParaRPr>
          </a:p>
        </p:txBody>
      </p:sp>
      <p:sp>
        <p:nvSpPr>
          <p:cNvPr id="6" name="TextBox 5">
            <a:extLst>
              <a:ext uri="{FF2B5EF4-FFF2-40B4-BE49-F238E27FC236}">
                <a16:creationId xmlns:a16="http://schemas.microsoft.com/office/drawing/2014/main" id="{A28BDD2F-054B-3BFD-BB85-CE1A76C30275}"/>
              </a:ext>
            </a:extLst>
          </p:cNvPr>
          <p:cNvSpPr txBox="1"/>
          <p:nvPr/>
        </p:nvSpPr>
        <p:spPr>
          <a:xfrm>
            <a:off x="838200" y="5469233"/>
            <a:ext cx="523774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These requirements apply regardless of whether a plan is considered</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 grandfathered or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grandmothered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health plan.</a:t>
            </a:r>
          </a:p>
        </p:txBody>
      </p:sp>
    </p:spTree>
    <p:extLst>
      <p:ext uri="{BB962C8B-B14F-4D97-AF65-F5344CB8AC3E}">
        <p14:creationId xmlns:p14="http://schemas.microsoft.com/office/powerpoint/2010/main" val="363173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1E5B-3445-4462-8217-B7EC3EA624BF}"/>
              </a:ext>
            </a:extLst>
          </p:cNvPr>
          <p:cNvSpPr>
            <a:spLocks noGrp="1"/>
          </p:cNvSpPr>
          <p:nvPr>
            <p:ph type="title"/>
          </p:nvPr>
        </p:nvSpPr>
        <p:spPr>
          <a:xfrm>
            <a:off x="857250" y="136525"/>
            <a:ext cx="10515600" cy="1325563"/>
          </a:xfrm>
        </p:spPr>
        <p:txBody>
          <a:bodyPr>
            <a:normAutofit/>
          </a:bodyPr>
          <a:lstStyle/>
          <a:p>
            <a:r>
              <a:rPr lang="en-US" sz="4000" dirty="0">
                <a:latin typeface="Arial" panose="020B0604020202020204" pitchFamily="34" charset="0"/>
                <a:cs typeface="Arial" panose="020B0604020202020204" pitchFamily="34" charset="0"/>
              </a:rPr>
              <a:t>Plan Lists and Data Files</a:t>
            </a:r>
          </a:p>
        </p:txBody>
      </p:sp>
      <p:graphicFrame>
        <p:nvGraphicFramePr>
          <p:cNvPr id="6" name="Table 6">
            <a:extLst>
              <a:ext uri="{FF2B5EF4-FFF2-40B4-BE49-F238E27FC236}">
                <a16:creationId xmlns:a16="http://schemas.microsoft.com/office/drawing/2014/main" id="{B4C42CE3-1A47-8A77-E400-4D720CFEE18D}"/>
              </a:ext>
            </a:extLst>
          </p:cNvPr>
          <p:cNvGraphicFramePr>
            <a:graphicFrameLocks noGrp="1"/>
          </p:cNvGraphicFramePr>
          <p:nvPr>
            <p:ph idx="1"/>
            <p:extLst>
              <p:ext uri="{D42A27DB-BD31-4B8C-83A1-F6EECF244321}">
                <p14:modId xmlns:p14="http://schemas.microsoft.com/office/powerpoint/2010/main" val="1964143835"/>
              </p:ext>
            </p:extLst>
          </p:nvPr>
        </p:nvGraphicFramePr>
        <p:xfrm>
          <a:off x="990600" y="990600"/>
          <a:ext cx="10515600" cy="5003379"/>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228520884"/>
                    </a:ext>
                  </a:extLst>
                </a:gridCol>
                <a:gridCol w="4533900">
                  <a:extLst>
                    <a:ext uri="{9D8B030D-6E8A-4147-A177-3AD203B41FA5}">
                      <a16:colId xmlns:a16="http://schemas.microsoft.com/office/drawing/2014/main" val="2381020086"/>
                    </a:ext>
                  </a:extLst>
                </a:gridCol>
                <a:gridCol w="4533900">
                  <a:extLst>
                    <a:ext uri="{9D8B030D-6E8A-4147-A177-3AD203B41FA5}">
                      <a16:colId xmlns:a16="http://schemas.microsoft.com/office/drawing/2014/main" val="2581612803"/>
                    </a:ext>
                  </a:extLst>
                </a:gridCol>
              </a:tblGrid>
              <a:tr h="347073">
                <a:tc>
                  <a:txBody>
                    <a:bodyPr/>
                    <a:lstStyle/>
                    <a:p>
                      <a:pPr algn="ctr"/>
                      <a:r>
                        <a:rPr lang="en-US" dirty="0"/>
                        <a:t>SUBJECT</a:t>
                      </a:r>
                    </a:p>
                  </a:txBody>
                  <a:tcPr/>
                </a:tc>
                <a:tc>
                  <a:txBody>
                    <a:bodyPr/>
                    <a:lstStyle/>
                    <a:p>
                      <a:pPr algn="ctr"/>
                      <a:r>
                        <a:rPr lang="en-US" dirty="0"/>
                        <a:t>PLAN LISTS</a:t>
                      </a:r>
                    </a:p>
                  </a:txBody>
                  <a:tcPr/>
                </a:tc>
                <a:tc>
                  <a:txBody>
                    <a:bodyPr/>
                    <a:lstStyle/>
                    <a:p>
                      <a:pPr algn="ctr"/>
                      <a:r>
                        <a:rPr lang="en-US" dirty="0"/>
                        <a:t>DATA FILES</a:t>
                      </a:r>
                    </a:p>
                  </a:txBody>
                  <a:tcPr/>
                </a:tc>
                <a:extLst>
                  <a:ext uri="{0D108BD9-81ED-4DB2-BD59-A6C34878D82A}">
                    <a16:rowId xmlns:a16="http://schemas.microsoft.com/office/drawing/2014/main" val="468569742"/>
                  </a:ext>
                </a:extLst>
              </a:tr>
              <a:tr h="1908900">
                <a:tc>
                  <a:txBody>
                    <a:bodyPr/>
                    <a:lstStyle/>
                    <a:p>
                      <a:pPr algn="ctr"/>
                      <a:r>
                        <a:rPr lang="en-US" sz="1800" dirty="0"/>
                        <a:t>File Names</a:t>
                      </a:r>
                    </a:p>
                  </a:txBody>
                  <a:tcPr anchor="ctr"/>
                </a:tc>
                <a:tc>
                  <a:txBody>
                    <a:bodyPr/>
                    <a:lstStyle/>
                    <a:p>
                      <a:r>
                        <a:rPr lang="en-US" sz="1400" b="1" dirty="0"/>
                        <a:t>P stands for Plan</a:t>
                      </a:r>
                    </a:p>
                    <a:p>
                      <a:r>
                        <a:rPr lang="en-US" sz="1400" dirty="0"/>
                        <a:t>• P1 Individual and student market  plan list</a:t>
                      </a:r>
                    </a:p>
                    <a:p>
                      <a:r>
                        <a:rPr lang="en-US" sz="1400" dirty="0"/>
                        <a:t>• P2 Group health plan list</a:t>
                      </a:r>
                    </a:p>
                    <a:p>
                      <a:r>
                        <a:rPr lang="en-US" sz="1400" dirty="0"/>
                        <a:t>• P3 FEHB plan list</a:t>
                      </a:r>
                    </a:p>
                  </a:txBody>
                  <a:tcPr/>
                </a:tc>
                <a:tc>
                  <a:txBody>
                    <a:bodyPr/>
                    <a:lstStyle/>
                    <a:p>
                      <a:r>
                        <a:rPr lang="en-US" sz="1400" b="1" dirty="0"/>
                        <a:t>D stands for Data </a:t>
                      </a:r>
                    </a:p>
                    <a:p>
                      <a:r>
                        <a:rPr lang="en-US" sz="1400" dirty="0"/>
                        <a:t>• D1 Premium and Life-Years </a:t>
                      </a:r>
                    </a:p>
                    <a:p>
                      <a:r>
                        <a:rPr lang="en-US" sz="1400" dirty="0"/>
                        <a:t>• D2 Spending by Category </a:t>
                      </a:r>
                    </a:p>
                    <a:p>
                      <a:r>
                        <a:rPr lang="en-US" sz="1400" dirty="0"/>
                        <a:t>• D3 Top 50 Most Frequent Brand Drugs </a:t>
                      </a:r>
                    </a:p>
                    <a:p>
                      <a:r>
                        <a:rPr lang="en-US" sz="1400" dirty="0"/>
                        <a:t>• D4 Top 50 Most Costly Drugs </a:t>
                      </a:r>
                    </a:p>
                    <a:p>
                      <a:r>
                        <a:rPr lang="en-US" sz="1400" dirty="0"/>
                        <a:t>• D5 Top 50 Drugs by Spending Increase </a:t>
                      </a:r>
                    </a:p>
                    <a:p>
                      <a:r>
                        <a:rPr lang="en-US" sz="1400" dirty="0"/>
                        <a:t>• D6 Rx Totals </a:t>
                      </a:r>
                    </a:p>
                    <a:p>
                      <a:r>
                        <a:rPr lang="en-US" sz="1400" dirty="0"/>
                        <a:t>• D7 Rx Rebates by Therapeutic Class </a:t>
                      </a:r>
                    </a:p>
                    <a:p>
                      <a:r>
                        <a:rPr lang="en-US" sz="1400" dirty="0"/>
                        <a:t>• D8 Rx Rebates for the Top 25 Drugs</a:t>
                      </a:r>
                    </a:p>
                  </a:txBody>
                  <a:tcPr/>
                </a:tc>
                <a:extLst>
                  <a:ext uri="{0D108BD9-81ED-4DB2-BD59-A6C34878D82A}">
                    <a16:rowId xmlns:a16="http://schemas.microsoft.com/office/drawing/2014/main" val="4052893180"/>
                  </a:ext>
                </a:extLst>
              </a:tr>
              <a:tr h="1099063">
                <a:tc>
                  <a:txBody>
                    <a:bodyPr/>
                    <a:lstStyle/>
                    <a:p>
                      <a:pPr algn="ctr"/>
                      <a:r>
                        <a:rPr lang="en-US" dirty="0"/>
                        <a:t>Purpose</a:t>
                      </a:r>
                    </a:p>
                  </a:txBody>
                  <a:tcPr anchor="ctr"/>
                </a:tc>
                <a:tc>
                  <a:txBody>
                    <a:bodyPr/>
                    <a:lstStyle/>
                    <a:p>
                      <a:r>
                        <a:rPr lang="en-US" sz="1400" dirty="0"/>
                        <a:t>The plan lists identify the plans in a submission. The plan lists also collect plan-level information required by statute, such as the beginning and end dates of the plan year, the number of members, and the states in which the plan or coverage is offered.</a:t>
                      </a:r>
                    </a:p>
                  </a:txBody>
                  <a:tcPr/>
                </a:tc>
                <a:tc>
                  <a:txBody>
                    <a:bodyPr/>
                    <a:lstStyle/>
                    <a:p>
                      <a:r>
                        <a:rPr lang="en-US" sz="1400" dirty="0"/>
                        <a:t>The data files collect premium and spending information at an aggregate level.</a:t>
                      </a:r>
                    </a:p>
                  </a:txBody>
                  <a:tcPr/>
                </a:tc>
                <a:extLst>
                  <a:ext uri="{0D108BD9-81ED-4DB2-BD59-A6C34878D82A}">
                    <a16:rowId xmlns:a16="http://schemas.microsoft.com/office/drawing/2014/main" val="378710940"/>
                  </a:ext>
                </a:extLst>
              </a:tr>
              <a:tr h="694145">
                <a:tc>
                  <a:txBody>
                    <a:bodyPr/>
                    <a:lstStyle/>
                    <a:p>
                      <a:pPr algn="ctr"/>
                      <a:r>
                        <a:rPr lang="en-US" dirty="0"/>
                        <a:t>Requirement</a:t>
                      </a:r>
                    </a:p>
                  </a:txBody>
                  <a:tcPr anchor="ctr"/>
                </a:tc>
                <a:tc>
                  <a:txBody>
                    <a:bodyPr/>
                    <a:lstStyle/>
                    <a:p>
                      <a:pPr marL="114300" indent="-114300">
                        <a:buSzPct val="120000"/>
                        <a:buFont typeface="Arial" panose="020B0604020202020204" pitchFamily="34" charset="0"/>
                        <a:buChar char="•"/>
                      </a:pPr>
                      <a:r>
                        <a:rPr lang="en-US" sz="1400" dirty="0"/>
                        <a:t>P1 is required for plans in the individual or student market </a:t>
                      </a:r>
                    </a:p>
                    <a:p>
                      <a:pPr marL="114300" indent="-114300">
                        <a:buSzPct val="120000"/>
                        <a:buFont typeface="Arial" panose="020B0604020202020204" pitchFamily="34" charset="0"/>
                        <a:buChar char="•"/>
                      </a:pPr>
                      <a:r>
                        <a:rPr lang="en-US" sz="1400" dirty="0"/>
                        <a:t>P2 is required for employer-based health plans that are not FEHB plans </a:t>
                      </a:r>
                    </a:p>
                    <a:p>
                      <a:pPr marL="114300" indent="-114300">
                        <a:buSzPct val="120000"/>
                        <a:buFont typeface="Arial" panose="020B0604020202020204" pitchFamily="34" charset="0"/>
                        <a:buChar char="•"/>
                      </a:pPr>
                      <a:r>
                        <a:rPr lang="en-US" sz="1400" dirty="0"/>
                        <a:t>P3 is required for FEHB plans</a:t>
                      </a:r>
                    </a:p>
                  </a:txBody>
                  <a:tcPr/>
                </a:tc>
                <a:tc>
                  <a:txBody>
                    <a:bodyPr/>
                    <a:lstStyle/>
                    <a:p>
                      <a:r>
                        <a:rPr lang="en-US" sz="1400" dirty="0"/>
                        <a:t>All 8 data files are required</a:t>
                      </a:r>
                      <a:r>
                        <a:rPr lang="en-US" dirty="0"/>
                        <a:t>.</a:t>
                      </a:r>
                    </a:p>
                  </a:txBody>
                  <a:tcPr/>
                </a:tc>
                <a:extLst>
                  <a:ext uri="{0D108BD9-81ED-4DB2-BD59-A6C34878D82A}">
                    <a16:rowId xmlns:a16="http://schemas.microsoft.com/office/drawing/2014/main" val="1617557329"/>
                  </a:ext>
                </a:extLst>
              </a:tr>
              <a:tr h="522819">
                <a:tc>
                  <a:txBody>
                    <a:bodyPr/>
                    <a:lstStyle/>
                    <a:p>
                      <a:pPr algn="ctr"/>
                      <a:r>
                        <a:rPr lang="en-US" dirty="0"/>
                        <a:t>File Format</a:t>
                      </a:r>
                    </a:p>
                  </a:txBody>
                  <a:tcPr anchor="ctr"/>
                </a:tc>
                <a:tc>
                  <a:txBody>
                    <a:bodyPr/>
                    <a:lstStyle/>
                    <a:p>
                      <a:r>
                        <a:rPr lang="en-US" sz="1400" dirty="0"/>
                        <a:t>Comma Separated Values (CSV)</a:t>
                      </a:r>
                    </a:p>
                  </a:txBody>
                  <a:tcPr/>
                </a:tc>
                <a:tc>
                  <a:txBody>
                    <a:bodyPr/>
                    <a:lstStyle/>
                    <a:p>
                      <a:r>
                        <a:rPr lang="en-US" sz="1400" dirty="0"/>
                        <a:t>Comma Separated Values (CSV)</a:t>
                      </a:r>
                    </a:p>
                  </a:txBody>
                  <a:tcPr/>
                </a:tc>
                <a:extLst>
                  <a:ext uri="{0D108BD9-81ED-4DB2-BD59-A6C34878D82A}">
                    <a16:rowId xmlns:a16="http://schemas.microsoft.com/office/drawing/2014/main" val="3373509628"/>
                  </a:ext>
                </a:extLst>
              </a:tr>
            </a:tbl>
          </a:graphicData>
        </a:graphic>
      </p:graphicFrame>
      <p:sp>
        <p:nvSpPr>
          <p:cNvPr id="3" name="Slide Number Placeholder 3">
            <a:extLst>
              <a:ext uri="{FF2B5EF4-FFF2-40B4-BE49-F238E27FC236}">
                <a16:creationId xmlns:a16="http://schemas.microsoft.com/office/drawing/2014/main" id="{966D3FE3-B598-E9EB-65DE-60800760E835}"/>
              </a:ext>
            </a:extLst>
          </p:cNvPr>
          <p:cNvSpPr txBox="1">
            <a:spLocks/>
          </p:cNvSpPr>
          <p:nvPr/>
        </p:nvSpPr>
        <p:spPr>
          <a:xfrm>
            <a:off x="2971800"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6E8E0D-2357-4AB6-9C7D-B43A84C38011}" type="slidenum">
              <a:rPr lang="en-US" smtClean="0">
                <a:solidFill>
                  <a:prstClr val="white">
                    <a:lumMod val="50000"/>
                  </a:prstClr>
                </a:solidFill>
              </a:rPr>
              <a:pPr/>
              <a:t>7</a:t>
            </a:fld>
            <a:endParaRPr lang="en-US" dirty="0">
              <a:solidFill>
                <a:prstClr val="white">
                  <a:lumMod val="85000"/>
                </a:prstClr>
              </a:solidFill>
            </a:endParaRPr>
          </a:p>
        </p:txBody>
      </p:sp>
    </p:spTree>
    <p:extLst>
      <p:ext uri="{BB962C8B-B14F-4D97-AF65-F5344CB8AC3E}">
        <p14:creationId xmlns:p14="http://schemas.microsoft.com/office/powerpoint/2010/main" val="45732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AD45-69B7-49E8-95C0-FED25E08598D}"/>
              </a:ext>
            </a:extLst>
          </p:cNvPr>
          <p:cNvSpPr>
            <a:spLocks noGrp="1"/>
          </p:cNvSpPr>
          <p:nvPr>
            <p:ph type="title"/>
          </p:nvPr>
        </p:nvSpPr>
        <p:spPr>
          <a:xfrm>
            <a:off x="838200" y="136525"/>
            <a:ext cx="10515600" cy="1325563"/>
          </a:xfrm>
        </p:spPr>
        <p:txBody>
          <a:bodyPr>
            <a:normAutofit/>
          </a:bodyPr>
          <a:lstStyle/>
          <a:p>
            <a:r>
              <a:rPr lang="en-US" sz="4000" dirty="0">
                <a:latin typeface="Arial" panose="020B0604020202020204" pitchFamily="34" charset="0"/>
                <a:cs typeface="Arial" panose="020B0604020202020204" pitchFamily="34" charset="0"/>
              </a:rPr>
              <a:t>How to Comply with the Requirements</a:t>
            </a:r>
          </a:p>
        </p:txBody>
      </p:sp>
      <p:sp>
        <p:nvSpPr>
          <p:cNvPr id="3" name="Content Placeholder 2">
            <a:extLst>
              <a:ext uri="{FF2B5EF4-FFF2-40B4-BE49-F238E27FC236}">
                <a16:creationId xmlns:a16="http://schemas.microsoft.com/office/drawing/2014/main" id="{4384F4F2-1A0C-4CC5-A65C-D9E6209A7FC4}"/>
              </a:ext>
            </a:extLst>
          </p:cNvPr>
          <p:cNvSpPr>
            <a:spLocks noGrp="1"/>
          </p:cNvSpPr>
          <p:nvPr>
            <p:ph idx="1"/>
          </p:nvPr>
        </p:nvSpPr>
        <p:spPr>
          <a:xfrm>
            <a:off x="838200" y="1600200"/>
            <a:ext cx="10515600" cy="4351338"/>
          </a:xfrm>
        </p:spPr>
        <p:txBody>
          <a:bodyPr>
            <a:noAutofit/>
          </a:bodyPr>
          <a:lstStyle/>
          <a:p>
            <a:pPr marL="0" indent="0">
              <a:spcBef>
                <a:spcPts val="0"/>
              </a:spcBef>
              <a:buClrTx/>
              <a:buNone/>
            </a:pPr>
            <a:r>
              <a:rPr lang="en-US" sz="2400" dirty="0"/>
              <a:t>In order to properly comply with the requirements, plans will need to rely on their insurers, pharmacy benefit managers, and other plan vendors. Those entities may assume responsibility for completing and submitting the reports. </a:t>
            </a:r>
          </a:p>
          <a:p>
            <a:pPr marL="0" indent="0">
              <a:spcBef>
                <a:spcPts val="0"/>
              </a:spcBef>
              <a:buClrTx/>
              <a:buNone/>
            </a:pPr>
            <a:endParaRPr lang="en-US" sz="2400" dirty="0"/>
          </a:p>
          <a:p>
            <a:pPr>
              <a:spcBef>
                <a:spcPts val="0"/>
              </a:spcBef>
              <a:buClr>
                <a:srgbClr val="005892"/>
              </a:buClr>
              <a:buSzPct val="120000"/>
            </a:pPr>
            <a:r>
              <a:rPr lang="en-US" sz="2400" dirty="0"/>
              <a:t>An insured plan may transfer all liability if the insurer fails to meet the </a:t>
            </a:r>
            <a:br>
              <a:rPr lang="en-US" sz="2400" dirty="0"/>
            </a:br>
            <a:r>
              <a:rPr lang="en-US" sz="2400" dirty="0"/>
              <a:t>reporting requirements. </a:t>
            </a:r>
          </a:p>
          <a:p>
            <a:pPr>
              <a:spcBef>
                <a:spcPts val="0"/>
              </a:spcBef>
              <a:buClr>
                <a:srgbClr val="005892"/>
              </a:buClr>
              <a:buSzPct val="120000"/>
            </a:pPr>
            <a:r>
              <a:rPr lang="en-US" sz="2400" dirty="0"/>
              <a:t>A self-funded plan will remain legally responsible for a vendor’s failure but may protect itself contractually against a vendor’s failure to report appropriately.  </a:t>
            </a:r>
          </a:p>
          <a:p>
            <a:pPr>
              <a:spcBef>
                <a:spcPts val="0"/>
              </a:spcBef>
              <a:buClr>
                <a:srgbClr val="005892"/>
              </a:buClr>
              <a:buSzPct val="120000"/>
            </a:pPr>
            <a:r>
              <a:rPr lang="en-US" sz="2400" dirty="0"/>
              <a:t>If a plan sponsor reports on its own, the plan sponsor will need to collect all of the information for its plans from vendors. If the plan sponsor contracts with one or more vendors to report, it will need to make sure the vendor has certain information, including information about premiums and the number of enrollees.</a:t>
            </a:r>
          </a:p>
        </p:txBody>
      </p:sp>
      <p:sp>
        <p:nvSpPr>
          <p:cNvPr id="4" name="Slide Number Placeholder 3">
            <a:extLst>
              <a:ext uri="{FF2B5EF4-FFF2-40B4-BE49-F238E27FC236}">
                <a16:creationId xmlns:a16="http://schemas.microsoft.com/office/drawing/2014/main" id="{AF153380-0C84-4C2F-A104-547447980F9E}"/>
              </a:ext>
            </a:extLst>
          </p:cNvPr>
          <p:cNvSpPr>
            <a:spLocks noGrp="1"/>
          </p:cNvSpPr>
          <p:nvPr>
            <p:ph type="sldNum" sz="quarter" idx="12"/>
          </p:nvPr>
        </p:nvSpPr>
        <p:spPr>
          <a:xfrm>
            <a:off x="3352800" y="6473825"/>
            <a:ext cx="2743200" cy="365125"/>
          </a:xfrm>
        </p:spPr>
        <p:txBody>
          <a:bodyPr/>
          <a:lstStyle/>
          <a:p>
            <a:fld id="{E66E8E0D-2357-4AB6-9C7D-B43A84C38011}" type="slidenum">
              <a:rPr lang="en-US" smtClean="0">
                <a:solidFill>
                  <a:prstClr val="white">
                    <a:lumMod val="50000"/>
                  </a:prstClr>
                </a:solidFill>
              </a:rPr>
              <a:pPr/>
              <a:t>8</a:t>
            </a:fld>
            <a:endParaRPr lang="en-US" dirty="0">
              <a:solidFill>
                <a:prstClr val="white">
                  <a:lumMod val="85000"/>
                </a:prstClr>
              </a:solidFill>
            </a:endParaRPr>
          </a:p>
        </p:txBody>
      </p:sp>
    </p:spTree>
    <p:extLst>
      <p:ext uri="{BB962C8B-B14F-4D97-AF65-F5344CB8AC3E}">
        <p14:creationId xmlns:p14="http://schemas.microsoft.com/office/powerpoint/2010/main" val="211082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AD45-69B7-49E8-95C0-FED25E08598D}"/>
              </a:ext>
            </a:extLst>
          </p:cNvPr>
          <p:cNvSpPr>
            <a:spLocks noGrp="1"/>
          </p:cNvSpPr>
          <p:nvPr>
            <p:ph type="title"/>
          </p:nvPr>
        </p:nvSpPr>
        <p:spPr>
          <a:xfrm>
            <a:off x="838200" y="174623"/>
            <a:ext cx="10515600" cy="1325563"/>
          </a:xfrm>
        </p:spPr>
        <p:txBody>
          <a:bodyPr>
            <a:normAutofit/>
          </a:bodyPr>
          <a:lstStyle/>
          <a:p>
            <a:r>
              <a:rPr lang="en-US" dirty="0"/>
              <a:t>How to Comply with the Requirements </a:t>
            </a:r>
            <a:r>
              <a:rPr lang="en-US" sz="3600" dirty="0"/>
              <a:t>(cont’d)</a:t>
            </a:r>
            <a:endParaRPr lang="en-US" dirty="0"/>
          </a:p>
        </p:txBody>
      </p:sp>
      <p:sp>
        <p:nvSpPr>
          <p:cNvPr id="3" name="Content Placeholder 2">
            <a:extLst>
              <a:ext uri="{FF2B5EF4-FFF2-40B4-BE49-F238E27FC236}">
                <a16:creationId xmlns:a16="http://schemas.microsoft.com/office/drawing/2014/main" id="{4384F4F2-1A0C-4CC5-A65C-D9E6209A7FC4}"/>
              </a:ext>
            </a:extLst>
          </p:cNvPr>
          <p:cNvSpPr>
            <a:spLocks noGrp="1"/>
          </p:cNvSpPr>
          <p:nvPr>
            <p:ph idx="1"/>
          </p:nvPr>
        </p:nvSpPr>
        <p:spPr>
          <a:xfrm>
            <a:off x="847725" y="1600200"/>
            <a:ext cx="10515600" cy="4351338"/>
          </a:xfrm>
        </p:spPr>
        <p:txBody>
          <a:bodyPr>
            <a:noAutofit/>
          </a:bodyPr>
          <a:lstStyle/>
          <a:p>
            <a:pPr>
              <a:lnSpc>
                <a:spcPct val="100000"/>
              </a:lnSpc>
              <a:spcBef>
                <a:spcPts val="600"/>
              </a:spcBef>
              <a:buClr>
                <a:srgbClr val="005892"/>
              </a:buClr>
            </a:pPr>
            <a:r>
              <a:rPr lang="en-US" dirty="0"/>
              <a:t>Data may be reported by an insurer or other vendor on an aggregate level but will need to be distinguished by market segment and by state.  </a:t>
            </a:r>
          </a:p>
          <a:p>
            <a:pPr>
              <a:lnSpc>
                <a:spcPct val="100000"/>
              </a:lnSpc>
              <a:spcBef>
                <a:spcPts val="600"/>
              </a:spcBef>
              <a:buClr>
                <a:srgbClr val="005892"/>
              </a:buClr>
            </a:pPr>
            <a:r>
              <a:rPr lang="en-US" dirty="0"/>
              <a:t>The health care spending data and pharmacy data do not have to be aggregated into one submission. Carriers and Pharmacy Benefit Managers will report to CMS separately. </a:t>
            </a:r>
          </a:p>
          <a:p>
            <a:pPr>
              <a:lnSpc>
                <a:spcPct val="100000"/>
              </a:lnSpc>
              <a:spcBef>
                <a:spcPts val="600"/>
              </a:spcBef>
              <a:buClr>
                <a:srgbClr val="005892"/>
              </a:buClr>
            </a:pPr>
            <a:r>
              <a:rPr lang="en-US" dirty="0"/>
              <a:t>Certain information, like the number of enrollees, will need to be reported on a plan-by-plan basis. </a:t>
            </a:r>
          </a:p>
          <a:p>
            <a:pPr>
              <a:lnSpc>
                <a:spcPct val="100000"/>
              </a:lnSpc>
              <a:spcBef>
                <a:spcPts val="600"/>
              </a:spcBef>
              <a:buClr>
                <a:srgbClr val="005892"/>
              </a:buClr>
            </a:pPr>
            <a:r>
              <a:rPr lang="en-US" dirty="0"/>
              <a:t>Information is to be based on the applicable calendar year, </a:t>
            </a:r>
            <a:r>
              <a:rPr lang="en-US" b="1" i="1" dirty="0"/>
              <a:t>not the plan year</a:t>
            </a:r>
            <a:r>
              <a:rPr lang="en-US" b="1" dirty="0"/>
              <a:t>, </a:t>
            </a:r>
            <a:r>
              <a:rPr lang="en-US" dirty="0"/>
              <a:t>even if the plan operates on a non-calendar plan year.</a:t>
            </a:r>
          </a:p>
          <a:p>
            <a:pPr marL="0" indent="0">
              <a:spcBef>
                <a:spcPts val="0"/>
              </a:spcBef>
              <a:buClrTx/>
              <a:buNone/>
            </a:pPr>
            <a:endParaRPr lang="en-US" sz="2000" dirty="0"/>
          </a:p>
        </p:txBody>
      </p:sp>
      <p:sp>
        <p:nvSpPr>
          <p:cNvPr id="4" name="Slide Number Placeholder 3">
            <a:extLst>
              <a:ext uri="{FF2B5EF4-FFF2-40B4-BE49-F238E27FC236}">
                <a16:creationId xmlns:a16="http://schemas.microsoft.com/office/drawing/2014/main" id="{AF153380-0C84-4C2F-A104-547447980F9E}"/>
              </a:ext>
            </a:extLst>
          </p:cNvPr>
          <p:cNvSpPr>
            <a:spLocks noGrp="1"/>
          </p:cNvSpPr>
          <p:nvPr>
            <p:ph type="sldNum" sz="quarter" idx="12"/>
          </p:nvPr>
        </p:nvSpPr>
        <p:spPr>
          <a:xfrm>
            <a:off x="3333750" y="6464300"/>
            <a:ext cx="2743200" cy="365125"/>
          </a:xfrm>
        </p:spPr>
        <p:txBody>
          <a:bodyPr/>
          <a:lstStyle/>
          <a:p>
            <a:fld id="{E66E8E0D-2357-4AB6-9C7D-B43A84C38011}" type="slidenum">
              <a:rPr lang="en-US" sz="1200" smtClean="0">
                <a:solidFill>
                  <a:prstClr val="white">
                    <a:lumMod val="50000"/>
                  </a:prstClr>
                </a:solidFill>
              </a:rPr>
              <a:pPr/>
              <a:t>9</a:t>
            </a:fld>
            <a:endParaRPr lang="en-US" sz="1200" dirty="0">
              <a:solidFill>
                <a:prstClr val="white">
                  <a:lumMod val="85000"/>
                </a:prstClr>
              </a:solidFill>
            </a:endParaRPr>
          </a:p>
        </p:txBody>
      </p:sp>
    </p:spTree>
    <p:extLst>
      <p:ext uri="{BB962C8B-B14F-4D97-AF65-F5344CB8AC3E}">
        <p14:creationId xmlns:p14="http://schemas.microsoft.com/office/powerpoint/2010/main" val="382519895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ComplianceCenter Template.pptx" id="{8C2E5C7B-960A-4281-92D6-520C2091E04F}" vid="{0E422FF1-0C7F-4285-B9F2-8CAA60D99D7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ea772d36-b2b7-40af-9ab9-386a6730ff96" Name="System" ContentType="XML" MajorVersion="0" MinorVersion="1" isLocalCopy="False" IsBaseObject="False" DataSourceId="6822caa0-46fe-43a7-9d9b-ffab612aa7e4" DataSourceMajorVersion="0" DataSourceMinorVersion="1"/>
</file>

<file path=customXml/item2.xml><?xml version="1.0" encoding="utf-8"?>
<AllExternalAdhocVariableMappings/>
</file>

<file path=customXml/item3.xml><?xml version="1.0" encoding="utf-8"?>
<VariableList UniqueId="fe0ec078-f14d-4e62-b2c5-7843fbbda265" Name="AD_HOC" ContentType="XML" MajorVersion="0" MinorVersion="1" isLocalCopy="False" IsBaseObject="False" DataSourceId="eb8dc72f-d4f7-452a-8f12-4843a4be219d" DataSourceMajorVersion="0" DataSourceMinorVersion="1"/>
</file>

<file path=customXml/item4.xml><?xml version="1.0" encoding="utf-8"?>
<VariableListDefinition name="System" displayName="System" id="ea772d36-b2b7-40af-9ab9-386a6730ff96" isdomainofvalue="False" dataSourceId="6822caa0-46fe-43a7-9d9b-ffab612aa7e4"/>
</file>

<file path=customXml/item5.xml><?xml version="1.0" encoding="utf-8"?>
<VariableListDefinition name="Computed" displayName="Computed" id="f417b829-48a2-4750-903c-587bac580058" isdomainofvalue="False" dataSourceId="ea15d19a-b536-4c55-a3fd-aeaaea6f1736"/>
</file>

<file path=customXml/item6.xml><?xml version="1.0" encoding="utf-8"?>
<VariableList UniqueId="f417b829-48a2-4750-903c-587bac580058" Name="Computed" ContentType="XML" MajorVersion="0" MinorVersion="1" isLocalCopy="False" IsBaseObject="False" DataSourceId="ea15d19a-b536-4c55-a3fd-aeaaea6f1736" DataSourceMajorVersion="0" DataSourceMinorVersion="1"/>
</file>

<file path=customXml/item7.xml><?xml version="1.0" encoding="utf-8"?>
<VariableListDefinition name="AD_HOC" displayName="AD_HOC" id="fe0ec078-f14d-4e62-b2c5-7843fbbda265" isdomainofvalue="False" dataSourceId="eb8dc72f-d4f7-452a-8f12-4843a4be219d"/>
</file>

<file path=customXml/itemProps1.xml><?xml version="1.0" encoding="utf-8"?>
<ds:datastoreItem xmlns:ds="http://schemas.openxmlformats.org/officeDocument/2006/customXml" ds:itemID="{569EED90-90C3-4613-ADC2-A5FD0124CD85}">
  <ds:schemaRefs/>
</ds:datastoreItem>
</file>

<file path=customXml/itemProps2.xml><?xml version="1.0" encoding="utf-8"?>
<ds:datastoreItem xmlns:ds="http://schemas.openxmlformats.org/officeDocument/2006/customXml" ds:itemID="{8AB4A46F-C82B-4E63-91F2-14D328A1B1F1}">
  <ds:schemaRefs/>
</ds:datastoreItem>
</file>

<file path=customXml/itemProps3.xml><?xml version="1.0" encoding="utf-8"?>
<ds:datastoreItem xmlns:ds="http://schemas.openxmlformats.org/officeDocument/2006/customXml" ds:itemID="{660B003C-7450-405C-96AE-0D85634FFCC3}">
  <ds:schemaRefs/>
</ds:datastoreItem>
</file>

<file path=customXml/itemProps4.xml><?xml version="1.0" encoding="utf-8"?>
<ds:datastoreItem xmlns:ds="http://schemas.openxmlformats.org/officeDocument/2006/customXml" ds:itemID="{51A1D2C2-29A6-484B-B98D-B774202B86F9}">
  <ds:schemaRefs/>
</ds:datastoreItem>
</file>

<file path=customXml/itemProps5.xml><?xml version="1.0" encoding="utf-8"?>
<ds:datastoreItem xmlns:ds="http://schemas.openxmlformats.org/officeDocument/2006/customXml" ds:itemID="{A8A68EA8-CFB5-4CFE-8D95-5B451DEA0E99}">
  <ds:schemaRefs/>
</ds:datastoreItem>
</file>

<file path=customXml/itemProps6.xml><?xml version="1.0" encoding="utf-8"?>
<ds:datastoreItem xmlns:ds="http://schemas.openxmlformats.org/officeDocument/2006/customXml" ds:itemID="{F46DEF78-D66C-43E7-A329-A7B383E5AE1A}">
  <ds:schemaRefs/>
</ds:datastoreItem>
</file>

<file path=customXml/itemProps7.xml><?xml version="1.0" encoding="utf-8"?>
<ds:datastoreItem xmlns:ds="http://schemas.openxmlformats.org/officeDocument/2006/customXml" ds:itemID="{4B28DE31-04A2-4FE7-91E4-03262D00FDC1}">
  <ds:schemaRefs/>
</ds:datastoreItem>
</file>

<file path=docProps/app.xml><?xml version="1.0" encoding="utf-8"?>
<Properties xmlns="http://schemas.openxmlformats.org/officeDocument/2006/extended-properties" xmlns:vt="http://schemas.openxmlformats.org/officeDocument/2006/docPropsVTypes">
  <TotalTime>1888</TotalTime>
  <Words>2653</Words>
  <Application>Microsoft Office PowerPoint</Application>
  <PresentationFormat>Widescreen</PresentationFormat>
  <Paragraphs>231</Paragraphs>
  <Slides>22</Slides>
  <Notes>22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22</vt:i4>
      </vt:variant>
    </vt:vector>
  </HeadingPairs>
  <TitlesOfParts>
    <vt:vector size="30" baseType="lpstr">
      <vt:lpstr>Arial</vt:lpstr>
      <vt:lpstr>Calibri</vt:lpstr>
      <vt:lpstr>Calibri Light</vt:lpstr>
      <vt:lpstr>Custom Design</vt:lpstr>
      <vt:lpstr>1_Custom Design</vt:lpstr>
      <vt:lpstr>2_Custom Design</vt:lpstr>
      <vt:lpstr>3_Custom Design</vt:lpstr>
      <vt:lpstr>Office Theme</vt:lpstr>
      <vt:lpstr>         The CAA Prescription Benefit &amp;  Cost Reporting Requirement </vt:lpstr>
      <vt:lpstr>DISCLAIMER</vt:lpstr>
      <vt:lpstr>Prescription Benefit &amp; Cost Reporting</vt:lpstr>
      <vt:lpstr>Prescription Benefit &amp; Cost Reporting (cont’d)</vt:lpstr>
      <vt:lpstr>Why?  How Will This Reporting Help?</vt:lpstr>
      <vt:lpstr>Who Has To Do This?</vt:lpstr>
      <vt:lpstr>Plan Lists and Data Files</vt:lpstr>
      <vt:lpstr>How to Comply with the Requirements</vt:lpstr>
      <vt:lpstr>How to Comply with the Requirements (cont’d)</vt:lpstr>
      <vt:lpstr>What Steps Should a Plan Sponsor Take?</vt:lpstr>
      <vt:lpstr>How Do I Submit the Information?</vt:lpstr>
      <vt:lpstr>Who Gets The Reported Data?</vt:lpstr>
      <vt:lpstr>Enforcement</vt:lpstr>
      <vt:lpstr>New Guidance on TiC Posting Requirements</vt:lpstr>
      <vt:lpstr>New Guidance on TiC Posting Requirements (cont’d)</vt:lpstr>
      <vt:lpstr>Medicare Marketing Final Rule</vt:lpstr>
      <vt:lpstr>Medicare Marketing Final Rule (cont’d)</vt:lpstr>
      <vt:lpstr>2022  Notice of Creditable Coverage</vt:lpstr>
      <vt:lpstr>2022  Notice of Creditable Coverage (cont’d)</vt:lpstr>
      <vt:lpstr>PowerPoint Presentation</vt:lpstr>
      <vt:lpstr>BenefitMall’s Compliance &amp; Legislative Team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Mordo</dc:creator>
  <cp:lastModifiedBy>Helen Hannan</cp:lastModifiedBy>
  <cp:revision>6</cp:revision>
  <dcterms:created xsi:type="dcterms:W3CDTF">2019-09-12T16:14:50Z</dcterms:created>
  <dcterms:modified xsi:type="dcterms:W3CDTF">2022-09-14T20:54:10Z</dcterms:modified>
</cp:coreProperties>
</file>